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20" r:id="rId4"/>
    <p:sldMasterId id="2147483732" r:id="rId5"/>
  </p:sldMasterIdLst>
  <p:notesMasterIdLst>
    <p:notesMasterId r:id="rId39"/>
  </p:notesMasterIdLst>
  <p:sldIdLst>
    <p:sldId id="470" r:id="rId6"/>
    <p:sldId id="471" r:id="rId7"/>
    <p:sldId id="472" r:id="rId8"/>
    <p:sldId id="305" r:id="rId9"/>
    <p:sldId id="420" r:id="rId10"/>
    <p:sldId id="425" r:id="rId11"/>
    <p:sldId id="421" r:id="rId12"/>
    <p:sldId id="422" r:id="rId13"/>
    <p:sldId id="427" r:id="rId14"/>
    <p:sldId id="430" r:id="rId15"/>
    <p:sldId id="473" r:id="rId16"/>
    <p:sldId id="474" r:id="rId17"/>
    <p:sldId id="475" r:id="rId18"/>
    <p:sldId id="476" r:id="rId19"/>
    <p:sldId id="477" r:id="rId20"/>
    <p:sldId id="453" r:id="rId21"/>
    <p:sldId id="533" r:id="rId22"/>
    <p:sldId id="534" r:id="rId23"/>
    <p:sldId id="535" r:id="rId24"/>
    <p:sldId id="536" r:id="rId25"/>
    <p:sldId id="537" r:id="rId26"/>
    <p:sldId id="550" r:id="rId27"/>
    <p:sldId id="501" r:id="rId28"/>
    <p:sldId id="502" r:id="rId29"/>
    <p:sldId id="538" r:id="rId30"/>
    <p:sldId id="539" r:id="rId31"/>
    <p:sldId id="540" r:id="rId32"/>
    <p:sldId id="541" r:id="rId33"/>
    <p:sldId id="542" r:id="rId34"/>
    <p:sldId id="543" r:id="rId35"/>
    <p:sldId id="544" r:id="rId36"/>
    <p:sldId id="545" r:id="rId37"/>
    <p:sldId id="549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0099CC"/>
    <a:srgbClr val="00CC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6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75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9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1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0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3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41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49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68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011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88E6-3CA7-4152-AADD-37A56BC3AC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5A70-3B16-4B0C-A014-FE4CBC8CBA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30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A050-3AC9-4F18-9E5A-84D34FD2BF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74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D3EA-4F7F-491F-B51D-39CDE9BFE6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74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4B3F-28CE-4904-8FA0-39585B16CB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19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737B-6A11-42A0-A223-8BCF6DDC1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7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F62A-2105-4B9F-B233-1F0CCA6B66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1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72F6-7E75-4FCB-8D44-2A324BD11C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71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50F79-B6DB-4417-B0D9-1FDC1A443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84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4AE67-7BF6-43BB-AD32-7512234109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58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C48E-6EBD-49F8-B05B-6D8FF06AF8A2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5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C3514-5C08-4136-A4E7-ECD0380F056C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185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73CEA-F860-4E70-B66D-12C89A9061AF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233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4A3B9-F672-4890-9C9D-424106200416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7C14-8AB5-416F-9701-2744AF30101C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129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F0918-BCF4-4279-8DB8-701CCDBC0C1D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6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4612-F69A-41F9-9980-3866FF4396EE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16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DBDCF-15AC-4BFE-BDD4-6FC84B9CBC88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99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50AAE-1D5C-4AC0-9079-FDD8C4ECF163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3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FDB6-547B-4928-815F-EE9BE7D7D99F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87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B827-E70F-442A-8585-E9067568AE80}" type="slidenum">
              <a:rPr 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517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36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632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624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037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894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57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882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366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7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3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CC99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FADFC3-D53B-4215-ABAF-DA67EB8DE061}" type="slidenum">
              <a:rPr kumimoji="1"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kumimoji="1"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pitchFamily="48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pitchFamily="48" charset="2"/>
        <a:buChar char="n"/>
        <a:defRPr kumimoji="1">
          <a:solidFill>
            <a:schemeClr val="tx1"/>
          </a:solidFill>
          <a:latin typeface="+mn-lt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pitchFamily="48" charset="2"/>
        <a:buChar char="!"/>
        <a:defRPr kumimoji="1">
          <a:solidFill>
            <a:schemeClr val="tx1"/>
          </a:solidFill>
          <a:latin typeface="+mn-lt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FFFFFF"/>
                </a:solidFill>
              </a:rPr>
              <a:t>Copyright © 2004 - The McGraw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-</a:t>
            </a:r>
            <a:r>
              <a:rPr lang="it-IT" sz="800">
                <a:solidFill>
                  <a:srgbClr val="FFFFFF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D29B16-28A1-478B-B59B-42B68A0A61E9}" type="slidenum">
              <a:rPr lang="it-IT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83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5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742951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Didattica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Fondamenti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degli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calcolabilità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100" b="1" dirty="0" smtClean="0">
                <a:solidFill>
                  <a:srgbClr val="3366FF"/>
                </a:solidFill>
                <a:latin typeface="Comic Sans MS" pitchFamily="66" charset="0"/>
              </a:rPr>
              <a:t>Ottava giornata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Il problema dei cammini minimi su grafi. Risolvere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(efficientemente) un problema non in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P: Algoritmo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di 2-approssimazione per </a:t>
            </a:r>
            <a:r>
              <a:rPr lang="it-IT" sz="3100" dirty="0" err="1" smtClean="0">
                <a:solidFill>
                  <a:srgbClr val="3366FF"/>
                </a:solidFill>
                <a:latin typeface="Comic Sans MS" pitchFamily="66" charset="0"/>
              </a:rPr>
              <a:t>Metric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100" dirty="0" err="1" smtClean="0">
                <a:solidFill>
                  <a:srgbClr val="3366FF"/>
                </a:solidFill>
                <a:latin typeface="Comic Sans MS" pitchFamily="66" charset="0"/>
              </a:rPr>
              <a:t>Travelling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Salesman </a:t>
            </a:r>
            <a:r>
              <a:rPr lang="it-IT" sz="3100" dirty="0" err="1" smtClean="0">
                <a:solidFill>
                  <a:srgbClr val="3366FF"/>
                </a:solidFill>
                <a:latin typeface="Comic Sans MS" pitchFamily="66" charset="0"/>
              </a:rPr>
              <a:t>Problem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it-IT" sz="3100" dirty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19668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Guido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Proietti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Email: guido.proietti@univaq.it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URL: </a:t>
            </a:r>
            <a:r>
              <a:rPr lang="en-US" sz="2600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lcuni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facili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che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ammettono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polinomiale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ChangeArrowheads="1"/>
          </p:cNvSpPr>
          <p:nvPr/>
        </p:nvSpPr>
        <p:spPr bwMode="black">
          <a:xfrm>
            <a:off x="457200" y="404664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sz="4000" dirty="0" smtClean="0">
                <a:solidFill>
                  <a:srgbClr val="3366FF"/>
                </a:solidFill>
                <a:latin typeface="Comic Sans MS" pitchFamily="66" charset="0"/>
              </a:rPr>
              <a:t>Premessa: i </a:t>
            </a:r>
            <a:r>
              <a:rPr 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grafi</a:t>
            </a:r>
            <a:endParaRPr 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0825" y="1282700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Nel 1736, il matematico Eulero, affrontò l’annoso problema dei 7 ponti di K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800" dirty="0" err="1">
                <a:latin typeface="Comic Sans MS" pitchFamily="66" charset="0"/>
              </a:rPr>
              <a:t>nigsberg</a:t>
            </a:r>
            <a:r>
              <a:rPr lang="it-IT" sz="2800" dirty="0">
                <a:latin typeface="Comic Sans MS" pitchFamily="66" charset="0"/>
              </a:rPr>
              <a:t> (Prussia): </a:t>
            </a:r>
            <a:endParaRPr lang="it-IT" sz="2800" i="1" dirty="0">
              <a:latin typeface="Comic Sans MS" pitchFamily="66" charset="0"/>
            </a:endParaRPr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76475"/>
            <a:ext cx="32416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107950" y="4870450"/>
            <a:ext cx="9036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 smtClean="0">
                <a:latin typeface="Comic Sans MS" pitchFamily="66" charset="0"/>
              </a:rPr>
              <a:t>È </a:t>
            </a:r>
            <a:r>
              <a:rPr lang="it-IT" sz="2800" dirty="0">
                <a:latin typeface="Comic Sans MS" pitchFamily="66" charset="0"/>
              </a:rPr>
              <a:t>possibile o meno fare una passeggiata che parta da un qualsiasi punto della città e percorra una ed una sola volta ciascuno dei 7 ponti?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black">
          <a:xfrm>
            <a:off x="457200" y="332656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sz="4000" dirty="0" smtClean="0">
                <a:solidFill>
                  <a:srgbClr val="3366FF"/>
                </a:solidFill>
                <a:latin typeface="Comic Sans MS" pitchFamily="66" charset="0"/>
              </a:rPr>
              <a:t>La modellizzazione di Eulero</a:t>
            </a:r>
            <a:endParaRPr lang="it-IT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50825" y="1067197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Eulero affrontò il problema schematizzando topologicamente la pianta della città, epurando così l’istanza da insignificanti dettagli topografici: </a:t>
            </a:r>
            <a:endParaRPr lang="it-IT" sz="2800" i="1" dirty="0">
              <a:latin typeface="Comic Sans MS" pitchFamily="66" charset="0"/>
            </a:endParaRPr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22563"/>
            <a:ext cx="20161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07950" y="4652963"/>
            <a:ext cx="9036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it-IT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10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08275"/>
            <a:ext cx="20161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555875" y="35004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722938" y="35004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Oval 17"/>
          <p:cNvSpPr>
            <a:spLocks noChangeArrowheads="1"/>
          </p:cNvSpPr>
          <p:nvPr/>
        </p:nvSpPr>
        <p:spPr bwMode="auto">
          <a:xfrm>
            <a:off x="7019925" y="335756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Oval 18"/>
          <p:cNvSpPr>
            <a:spLocks noChangeArrowheads="1"/>
          </p:cNvSpPr>
          <p:nvPr/>
        </p:nvSpPr>
        <p:spPr bwMode="auto">
          <a:xfrm>
            <a:off x="7019925" y="4148138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Oval 19"/>
          <p:cNvSpPr>
            <a:spLocks noChangeArrowheads="1"/>
          </p:cNvSpPr>
          <p:nvPr/>
        </p:nvSpPr>
        <p:spPr bwMode="auto">
          <a:xfrm>
            <a:off x="7019925" y="256381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Oval 20"/>
          <p:cNvSpPr>
            <a:spLocks noChangeArrowheads="1"/>
          </p:cNvSpPr>
          <p:nvPr/>
        </p:nvSpPr>
        <p:spPr bwMode="auto">
          <a:xfrm>
            <a:off x="8243888" y="3357563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111" name="AutoShape 26"/>
          <p:cNvCxnSpPr>
            <a:cxnSpLocks noChangeShapeType="1"/>
          </p:cNvCxnSpPr>
          <p:nvPr/>
        </p:nvCxnSpPr>
        <p:spPr bwMode="auto">
          <a:xfrm>
            <a:off x="7164388" y="3644900"/>
            <a:ext cx="1587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27"/>
          <p:cNvCxnSpPr>
            <a:cxnSpLocks noChangeShapeType="1"/>
          </p:cNvCxnSpPr>
          <p:nvPr/>
        </p:nvCxnSpPr>
        <p:spPr bwMode="auto">
          <a:xfrm>
            <a:off x="7164388" y="2781300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AutoShape 28"/>
          <p:cNvCxnSpPr>
            <a:cxnSpLocks noChangeShapeType="1"/>
          </p:cNvCxnSpPr>
          <p:nvPr/>
        </p:nvCxnSpPr>
        <p:spPr bwMode="auto">
          <a:xfrm>
            <a:off x="7235825" y="2781300"/>
            <a:ext cx="1588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AutoShape 29"/>
          <p:cNvCxnSpPr>
            <a:cxnSpLocks noChangeShapeType="1"/>
          </p:cNvCxnSpPr>
          <p:nvPr/>
        </p:nvCxnSpPr>
        <p:spPr bwMode="auto">
          <a:xfrm>
            <a:off x="7164388" y="3644900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5" name="Line 33"/>
          <p:cNvSpPr>
            <a:spLocks noChangeShapeType="1"/>
          </p:cNvSpPr>
          <p:nvPr/>
        </p:nvSpPr>
        <p:spPr bwMode="auto">
          <a:xfrm>
            <a:off x="7308850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" name="Line 34"/>
          <p:cNvSpPr>
            <a:spLocks noChangeShapeType="1"/>
          </p:cNvSpPr>
          <p:nvPr/>
        </p:nvSpPr>
        <p:spPr bwMode="auto">
          <a:xfrm>
            <a:off x="7308850" y="2708275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 flipV="1">
            <a:off x="7308850" y="36449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323850" y="4724400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…e così K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800" dirty="0" err="1">
                <a:latin typeface="Comic Sans MS" pitchFamily="66" charset="0"/>
              </a:rPr>
              <a:t>nigsberg</a:t>
            </a:r>
            <a:r>
              <a:rPr lang="it-IT" sz="2800" dirty="0">
                <a:latin typeface="Comic Sans MS" pitchFamily="66" charset="0"/>
              </a:rPr>
              <a:t> venne rappresentata con un insieme di 4 punti (uno per ciascuna zona della città), opportunamente  uniti da 7 linee (una per ciascun ponte) </a:t>
            </a:r>
          </a:p>
        </p:txBody>
      </p:sp>
      <p:sp>
        <p:nvSpPr>
          <p:cNvPr id="4119" name="Text Box 37"/>
          <p:cNvSpPr txBox="1">
            <a:spLocks noChangeArrowheads="1"/>
          </p:cNvSpPr>
          <p:nvPr/>
        </p:nvSpPr>
        <p:spPr bwMode="auto">
          <a:xfrm>
            <a:off x="4167188" y="28781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120" name="Rectangle 38"/>
          <p:cNvSpPr>
            <a:spLocks noChangeArrowheads="1"/>
          </p:cNvSpPr>
          <p:nvPr/>
        </p:nvSpPr>
        <p:spPr bwMode="auto">
          <a:xfrm>
            <a:off x="4140200" y="33067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21" name="Rectangle 39"/>
          <p:cNvSpPr>
            <a:spLocks noChangeArrowheads="1"/>
          </p:cNvSpPr>
          <p:nvPr/>
        </p:nvSpPr>
        <p:spPr bwMode="auto">
          <a:xfrm>
            <a:off x="4140200" y="38147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122" name="Rectangle 40"/>
          <p:cNvSpPr>
            <a:spLocks noChangeArrowheads="1"/>
          </p:cNvSpPr>
          <p:nvPr/>
        </p:nvSpPr>
        <p:spPr bwMode="auto">
          <a:xfrm>
            <a:off x="4959350" y="33353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23" name="Text Box 41"/>
          <p:cNvSpPr txBox="1">
            <a:spLocks noChangeArrowheads="1"/>
          </p:cNvSpPr>
          <p:nvPr/>
        </p:nvSpPr>
        <p:spPr bwMode="auto">
          <a:xfrm>
            <a:off x="6588224" y="2492375"/>
            <a:ext cx="368300" cy="396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 dirty="0"/>
              <a:t>A</a:t>
            </a:r>
          </a:p>
        </p:txBody>
      </p:sp>
      <p:sp>
        <p:nvSpPr>
          <p:cNvPr id="4124" name="Rectangle 42"/>
          <p:cNvSpPr>
            <a:spLocks noChangeArrowheads="1"/>
          </p:cNvSpPr>
          <p:nvPr/>
        </p:nvSpPr>
        <p:spPr bwMode="auto">
          <a:xfrm>
            <a:off x="6561746" y="3419708"/>
            <a:ext cx="31451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4125" name="Rectangle 43"/>
          <p:cNvSpPr>
            <a:spLocks noChangeArrowheads="1"/>
          </p:cNvSpPr>
          <p:nvPr/>
        </p:nvSpPr>
        <p:spPr bwMode="auto">
          <a:xfrm>
            <a:off x="6555334" y="4149725"/>
            <a:ext cx="32092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4126" name="Rectangle 44"/>
          <p:cNvSpPr>
            <a:spLocks noChangeArrowheads="1"/>
          </p:cNvSpPr>
          <p:nvPr/>
        </p:nvSpPr>
        <p:spPr bwMode="auto">
          <a:xfrm>
            <a:off x="8617918" y="3068960"/>
            <a:ext cx="346570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sz="4000" dirty="0">
                <a:solidFill>
                  <a:srgbClr val="3366FF"/>
                </a:solidFill>
                <a:latin typeface="Comic Sans MS" pitchFamily="66" charset="0"/>
              </a:rPr>
              <a:t>Definizione di grafo</a:t>
            </a:r>
          </a:p>
        </p:txBody>
      </p:sp>
      <p:sp>
        <p:nvSpPr>
          <p:cNvPr id="5125" name="Rectangle 35"/>
          <p:cNvSpPr>
            <a:spLocks noChangeArrowheads="1"/>
          </p:cNvSpPr>
          <p:nvPr/>
        </p:nvSpPr>
        <p:spPr bwMode="auto">
          <a:xfrm>
            <a:off x="251520" y="1268760"/>
            <a:ext cx="871296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Un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grafo</a:t>
            </a:r>
            <a:r>
              <a:rPr lang="it-IT" sz="3200" dirty="0">
                <a:latin typeface="Comic Sans MS" pitchFamily="66" charset="0"/>
              </a:rPr>
              <a:t> G=(V,E) consiste in: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	- un insieme V={v</a:t>
            </a:r>
            <a:r>
              <a:rPr lang="it-IT" sz="3200" baseline="-25000" dirty="0">
                <a:latin typeface="Comic Sans MS" pitchFamily="66" charset="0"/>
              </a:rPr>
              <a:t>1</a:t>
            </a:r>
            <a:r>
              <a:rPr lang="it-IT" sz="3200" dirty="0">
                <a:latin typeface="Comic Sans MS" pitchFamily="66" charset="0"/>
              </a:rPr>
              <a:t>,…, 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n</a:t>
            </a:r>
            <a:r>
              <a:rPr lang="it-IT" sz="3200" dirty="0">
                <a:latin typeface="Comic Sans MS" pitchFamily="66" charset="0"/>
              </a:rPr>
              <a:t>} di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vertici</a:t>
            </a:r>
            <a:r>
              <a:rPr lang="it-IT" sz="3200" dirty="0">
                <a:latin typeface="Comic Sans MS" pitchFamily="66" charset="0"/>
              </a:rPr>
              <a:t> (o nodi);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	- un insieme E={(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i</a:t>
            </a:r>
            <a:r>
              <a:rPr lang="it-IT" sz="3200" dirty="0" err="1">
                <a:latin typeface="Comic Sans MS" pitchFamily="66" charset="0"/>
              </a:rPr>
              <a:t>,v</a:t>
            </a:r>
            <a:r>
              <a:rPr lang="it-IT" sz="3200" baseline="-25000" dirty="0" err="1">
                <a:latin typeface="Comic Sans MS" pitchFamily="66" charset="0"/>
              </a:rPr>
              <a:t>j</a:t>
            </a:r>
            <a:r>
              <a:rPr lang="it-IT" sz="3200" dirty="0">
                <a:latin typeface="Comic Sans MS" pitchFamily="66" charset="0"/>
              </a:rPr>
              <a:t>) | 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i</a:t>
            </a:r>
            <a:r>
              <a:rPr lang="it-IT" sz="3200" dirty="0" err="1">
                <a:latin typeface="Comic Sans MS" pitchFamily="66" charset="0"/>
              </a:rPr>
              <a:t>,v</a:t>
            </a:r>
            <a:r>
              <a:rPr lang="it-IT" sz="3200" baseline="-25000" dirty="0" err="1">
                <a:latin typeface="Comic Sans MS" pitchFamily="66" charset="0"/>
              </a:rPr>
              <a:t>j</a:t>
            </a:r>
            <a:r>
              <a:rPr lang="it-IT" sz="3200" dirty="0" err="1">
                <a:latin typeface="Comic Sans MS" pitchFamily="66" charset="0"/>
                <a:sym typeface="Symbol" pitchFamily="18" charset="2"/>
              </a:rPr>
              <a:t>V</a:t>
            </a:r>
            <a:r>
              <a:rPr lang="it-IT" sz="3200" dirty="0">
                <a:latin typeface="Comic Sans MS" pitchFamily="66" charset="0"/>
              </a:rPr>
              <a:t>} di coppie (non ordinate) di vertici, detti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archi</a:t>
            </a:r>
            <a:r>
              <a:rPr lang="it-IT" sz="3200" dirty="0">
                <a:latin typeface="Comic Sans MS" pitchFamily="66" charset="0"/>
              </a:rPr>
              <a:t>. </a:t>
            </a:r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107950" y="4005263"/>
            <a:ext cx="6769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sz="2400" dirty="0">
                <a:latin typeface="Comic Sans MS" pitchFamily="66" charset="0"/>
              </a:rPr>
              <a:t>Esempio: Grafo di Eulero associato alla città di K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400" dirty="0" err="1">
                <a:latin typeface="Comic Sans MS" pitchFamily="66" charset="0"/>
              </a:rPr>
              <a:t>nigsberg</a:t>
            </a:r>
            <a:r>
              <a:rPr lang="it-IT" sz="2400" dirty="0">
                <a:latin typeface="Comic Sans MS" pitchFamily="66" charset="0"/>
              </a:rPr>
              <a:t>: V={A,B,C,D}, E={(A,B), (A,B), (A,D), (B,C), (B,C), (B,D), (C,D)}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it-IT" dirty="0">
              <a:latin typeface="Times New Roman" pitchFamily="18" charset="0"/>
            </a:endParaRP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395288" y="5516563"/>
            <a:ext cx="6356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b="1" dirty="0">
                <a:latin typeface="Comic Sans MS" pitchFamily="66" charset="0"/>
              </a:rPr>
              <a:t>Nota:</a:t>
            </a:r>
            <a:r>
              <a:rPr lang="en-US" dirty="0">
                <a:latin typeface="Comic Sans MS" pitchFamily="66" charset="0"/>
              </a:rPr>
              <a:t> È </a:t>
            </a:r>
            <a:r>
              <a:rPr lang="en-US" dirty="0" err="1">
                <a:latin typeface="Comic Sans MS" pitchFamily="66" charset="0"/>
              </a:rPr>
              <a:t>più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propriamente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detto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multigrafo</a:t>
            </a:r>
            <a:r>
              <a:rPr lang="en-US" dirty="0">
                <a:latin typeface="Comic Sans MS" pitchFamily="66" charset="0"/>
              </a:rPr>
              <a:t>, in </a:t>
            </a:r>
            <a:r>
              <a:rPr lang="en-US" dirty="0" err="1">
                <a:latin typeface="Comic Sans MS" pitchFamily="66" charset="0"/>
              </a:rPr>
              <a:t>quanto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contiene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archi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paralleli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auto">
          <a:xfrm>
            <a:off x="7340847" y="4582220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auto">
          <a:xfrm>
            <a:off x="7340847" y="5372795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7340847" y="3788470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" name="Oval 20"/>
          <p:cNvSpPr>
            <a:spLocks noChangeArrowheads="1"/>
          </p:cNvSpPr>
          <p:nvPr/>
        </p:nvSpPr>
        <p:spPr bwMode="auto">
          <a:xfrm>
            <a:off x="8564810" y="4582220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" name="AutoShape 26"/>
          <p:cNvCxnSpPr>
            <a:cxnSpLocks noChangeShapeType="1"/>
          </p:cNvCxnSpPr>
          <p:nvPr/>
        </p:nvCxnSpPr>
        <p:spPr bwMode="auto">
          <a:xfrm>
            <a:off x="7485310" y="4869557"/>
            <a:ext cx="1587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7"/>
          <p:cNvCxnSpPr>
            <a:cxnSpLocks noChangeShapeType="1"/>
          </p:cNvCxnSpPr>
          <p:nvPr/>
        </p:nvCxnSpPr>
        <p:spPr bwMode="auto">
          <a:xfrm>
            <a:off x="7485310" y="4005957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28"/>
          <p:cNvCxnSpPr>
            <a:cxnSpLocks noChangeShapeType="1"/>
          </p:cNvCxnSpPr>
          <p:nvPr/>
        </p:nvCxnSpPr>
        <p:spPr bwMode="auto">
          <a:xfrm>
            <a:off x="7556747" y="4005957"/>
            <a:ext cx="1588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9"/>
          <p:cNvCxnSpPr>
            <a:cxnSpLocks noChangeShapeType="1"/>
          </p:cNvCxnSpPr>
          <p:nvPr/>
        </p:nvCxnSpPr>
        <p:spPr bwMode="auto">
          <a:xfrm>
            <a:off x="7485310" y="4869557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7629772" y="479812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" name="Line 34"/>
          <p:cNvSpPr>
            <a:spLocks noChangeShapeType="1"/>
          </p:cNvSpPr>
          <p:nvPr/>
        </p:nvSpPr>
        <p:spPr bwMode="auto">
          <a:xfrm>
            <a:off x="7629772" y="3932932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V="1">
            <a:off x="7629772" y="4869557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909146" y="3717032"/>
            <a:ext cx="368300" cy="396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 dirty="0"/>
              <a:t>A</a:t>
            </a:r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6882668" y="4644365"/>
            <a:ext cx="31451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6876256" y="5374382"/>
            <a:ext cx="32092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8820472" y="4293617"/>
            <a:ext cx="346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0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7" grpId="0"/>
      <p:bldP spid="51255" grpId="0"/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648"/>
            <a:ext cx="8137525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Torniamo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al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7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ponti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Definizione</a:t>
            </a:r>
            <a:r>
              <a:rPr lang="it-IT" sz="2400" dirty="0" smtClean="0">
                <a:latin typeface="Comic Sans MS" pitchFamily="66" charset="0"/>
              </a:rPr>
              <a:t>: Un grafo G=(V,E) si dice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percorribile</a:t>
            </a:r>
            <a:r>
              <a:rPr lang="it-IT" sz="2400" dirty="0" smtClean="0">
                <a:latin typeface="Comic Sans MS" pitchFamily="66" charset="0"/>
              </a:rPr>
              <a:t> (oggi si direbbe Euleriano) se e solo se contiene un cammino (non semplice, in generale) che passa una ed una sola volta su ciascun arco in E.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Teorema di Eulero</a:t>
            </a:r>
            <a:r>
              <a:rPr lang="it-IT" sz="2400" dirty="0" smtClean="0">
                <a:latin typeface="Comic Sans MS" pitchFamily="66" charset="0"/>
              </a:rPr>
              <a:t>: Un grafo G=(V,E) è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percorribile</a:t>
            </a:r>
            <a:r>
              <a:rPr lang="it-IT" sz="2400" dirty="0" smtClean="0">
                <a:latin typeface="Comic Sans MS" pitchFamily="66" charset="0"/>
              </a:rPr>
              <a:t> se e solo se è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connesso</a:t>
            </a:r>
            <a:r>
              <a:rPr lang="it-IT" sz="2400" dirty="0" smtClean="0">
                <a:latin typeface="Comic Sans MS" pitchFamily="66" charset="0"/>
              </a:rPr>
              <a:t> ed ha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tutti</a:t>
            </a:r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i nodi di grado pari</a:t>
            </a:r>
            <a:r>
              <a:rPr lang="it-IT" sz="2400" dirty="0" smtClean="0">
                <a:latin typeface="Comic Sans MS" pitchFamily="66" charset="0"/>
              </a:rPr>
              <a:t>, oppure se ha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esattamente due nodi di grado dispari</a:t>
            </a:r>
            <a:r>
              <a:rPr lang="it-IT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NOTA</a:t>
            </a:r>
            <a:r>
              <a:rPr lang="it-IT" sz="2400" dirty="0" smtClean="0">
                <a:latin typeface="Comic Sans MS" pitchFamily="66" charset="0"/>
              </a:rPr>
              <a:t>: Un grafo con tutti i nodi di grado pari può essere percorso partendo da un qualsiasi nodo (e terminando quindi su di esso). Invece, per percorrere un grafo avente due nodi di grado dispari e tutti gli altri di grado pari, è necessario partire da uno qualsiasi dei due nodi di grado dispari, e terminare il percorso sull’altro nodo di grado dispari.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1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648"/>
            <a:ext cx="8137525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al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7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ponti</a:t>
            </a:r>
            <a:endParaRPr lang="en-US" sz="4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95536" y="1844824"/>
            <a:ext cx="8280400" cy="26776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>
                <a:latin typeface="Comic Sans MS" pitchFamily="66" charset="0"/>
                <a:sym typeface="Symbol" pitchFamily="18" charset="2"/>
              </a:rPr>
              <a:t> Il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problema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dei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7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ponti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non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ammette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soluzione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, in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quanto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i 4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nodi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hanno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tutti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grado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dispari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, e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quindi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il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non è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percorribile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. La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cosa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importante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notare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è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che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la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percorribilità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può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ovviamente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essere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stabilità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efficientemente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(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addirittura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in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tempo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lineare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rispetto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alla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dimensione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del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),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semplicemente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guardando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al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grado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dei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nodi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del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!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Un problema </a:t>
            </a:r>
            <a:r>
              <a:rPr lang="it-IT" sz="3200" b="1" dirty="0" smtClean="0">
                <a:solidFill>
                  <a:srgbClr val="3366FF"/>
                </a:solidFill>
                <a:latin typeface="Comic Sans MS" pitchFamily="66" charset="0"/>
              </a:rPr>
              <a:t>molto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 importante su grafi: </a:t>
            </a:r>
            <a:b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il cammino minimo tra due nodi</a:t>
            </a:r>
          </a:p>
        </p:txBody>
      </p:sp>
      <p:sp>
        <p:nvSpPr>
          <p:cNvPr id="5126" name="Text Box 27"/>
          <p:cNvSpPr txBox="1">
            <a:spLocks noChangeArrowheads="1"/>
          </p:cNvSpPr>
          <p:nvPr/>
        </p:nvSpPr>
        <p:spPr bwMode="auto">
          <a:xfrm>
            <a:off x="179513" y="4121785"/>
            <a:ext cx="8964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Comic Sans MS" pitchFamily="66" charset="0"/>
              </a:rPr>
              <a:t>D</a:t>
            </a:r>
            <a:r>
              <a:rPr lang="it-IT" sz="2000" dirty="0" smtClean="0">
                <a:latin typeface="Comic Sans MS" pitchFamily="66" charset="0"/>
              </a:rPr>
              <a:t>ato </a:t>
            </a:r>
            <a:r>
              <a:rPr lang="it-IT" sz="2000" dirty="0" smtClean="0">
                <a:latin typeface="Comic Sans MS" pitchFamily="66" charset="0"/>
              </a:rPr>
              <a:t>un grafo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orientato</a:t>
            </a:r>
            <a:r>
              <a:rPr lang="it-IT" sz="2000" dirty="0" smtClean="0">
                <a:latin typeface="Comic Sans MS" pitchFamily="66" charset="0"/>
              </a:rPr>
              <a:t> (ovvero, gli archi hanno un verso di percorrenza) e 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pesato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</a:rPr>
              <a:t>con </a:t>
            </a:r>
            <a:r>
              <a:rPr lang="it-IT" sz="2000" dirty="0" smtClean="0">
                <a:latin typeface="Comic Sans MS" pitchFamily="66" charset="0"/>
              </a:rPr>
              <a:t>pesi positivi sugli archi, e dati due nodi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it-IT" sz="2000" dirty="0" smtClean="0">
                <a:latin typeface="Comic Sans MS" pitchFamily="66" charset="0"/>
              </a:rPr>
              <a:t> 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, trovare un cammino da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it-IT" sz="2000" dirty="0" smtClean="0">
                <a:latin typeface="Comic Sans MS" pitchFamily="66" charset="0"/>
              </a:rPr>
              <a:t> a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 di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costo minimo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(ovvero, che </a:t>
            </a:r>
            <a:r>
              <a:rPr lang="it-IT" sz="2000" dirty="0" smtClean="0">
                <a:latin typeface="Comic Sans MS" pitchFamily="66" charset="0"/>
              </a:rPr>
              <a:t>minimizza la somma dei pesi degli archi del cammino)</a:t>
            </a:r>
          </a:p>
        </p:txBody>
      </p:sp>
      <p:sp>
        <p:nvSpPr>
          <p:cNvPr id="5128" name="Oval 22"/>
          <p:cNvSpPr>
            <a:spLocks noChangeAspect="1" noChangeArrowheads="1"/>
          </p:cNvSpPr>
          <p:nvPr/>
        </p:nvSpPr>
        <p:spPr bwMode="auto">
          <a:xfrm>
            <a:off x="249238" y="2120478"/>
            <a:ext cx="241300" cy="239713"/>
          </a:xfrm>
          <a:prstGeom prst="ellipse">
            <a:avLst/>
          </a:prstGeom>
          <a:solidFill>
            <a:srgbClr val="00CC99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u</a:t>
            </a:r>
          </a:p>
        </p:txBody>
      </p:sp>
      <p:sp>
        <p:nvSpPr>
          <p:cNvPr id="5129" name="Oval 23"/>
          <p:cNvSpPr>
            <a:spLocks noChangeAspect="1" noChangeArrowheads="1"/>
          </p:cNvSpPr>
          <p:nvPr/>
        </p:nvSpPr>
        <p:spPr bwMode="auto">
          <a:xfrm>
            <a:off x="5346700" y="1790278"/>
            <a:ext cx="241300" cy="239713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3</a:t>
            </a:r>
          </a:p>
        </p:txBody>
      </p:sp>
      <p:sp>
        <p:nvSpPr>
          <p:cNvPr id="5130" name="Oval 24"/>
          <p:cNvSpPr>
            <a:spLocks noChangeAspect="1" noChangeArrowheads="1"/>
          </p:cNvSpPr>
          <p:nvPr/>
        </p:nvSpPr>
        <p:spPr bwMode="auto">
          <a:xfrm>
            <a:off x="5554663" y="3798466"/>
            <a:ext cx="241300" cy="241300"/>
          </a:xfrm>
          <a:prstGeom prst="ellipse">
            <a:avLst/>
          </a:prstGeom>
          <a:solidFill>
            <a:srgbClr val="00CC99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v</a:t>
            </a:r>
          </a:p>
        </p:txBody>
      </p:sp>
      <p:sp>
        <p:nvSpPr>
          <p:cNvPr id="5131" name="Oval 25"/>
          <p:cNvSpPr>
            <a:spLocks noChangeAspect="1" noChangeArrowheads="1"/>
          </p:cNvSpPr>
          <p:nvPr/>
        </p:nvSpPr>
        <p:spPr bwMode="auto">
          <a:xfrm>
            <a:off x="1436688" y="1790278"/>
            <a:ext cx="242887" cy="239713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2</a:t>
            </a:r>
          </a:p>
        </p:txBody>
      </p:sp>
      <p:sp>
        <p:nvSpPr>
          <p:cNvPr id="5132" name="Oval 26"/>
          <p:cNvSpPr>
            <a:spLocks noChangeAspect="1" noChangeArrowheads="1"/>
          </p:cNvSpPr>
          <p:nvPr/>
        </p:nvSpPr>
        <p:spPr bwMode="auto">
          <a:xfrm>
            <a:off x="1976438" y="2572916"/>
            <a:ext cx="244475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6</a:t>
            </a:r>
          </a:p>
        </p:txBody>
      </p:sp>
      <p:sp>
        <p:nvSpPr>
          <p:cNvPr id="5133" name="Oval 27"/>
          <p:cNvSpPr>
            <a:spLocks noChangeAspect="1" noChangeArrowheads="1"/>
          </p:cNvSpPr>
          <p:nvPr/>
        </p:nvSpPr>
        <p:spPr bwMode="auto">
          <a:xfrm>
            <a:off x="1479550" y="3873078"/>
            <a:ext cx="241300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7</a:t>
            </a:r>
          </a:p>
        </p:txBody>
      </p:sp>
      <p:sp>
        <p:nvSpPr>
          <p:cNvPr id="5134" name="Oval 28"/>
          <p:cNvSpPr>
            <a:spLocks noChangeAspect="1" noChangeArrowheads="1"/>
          </p:cNvSpPr>
          <p:nvPr/>
        </p:nvSpPr>
        <p:spPr bwMode="auto">
          <a:xfrm>
            <a:off x="4714875" y="2806278"/>
            <a:ext cx="242888" cy="244475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4</a:t>
            </a:r>
          </a:p>
        </p:txBody>
      </p:sp>
      <p:sp>
        <p:nvSpPr>
          <p:cNvPr id="5135" name="Oval 29"/>
          <p:cNvSpPr>
            <a:spLocks noChangeAspect="1" noChangeArrowheads="1"/>
          </p:cNvSpPr>
          <p:nvPr/>
        </p:nvSpPr>
        <p:spPr bwMode="auto">
          <a:xfrm>
            <a:off x="2884488" y="3009478"/>
            <a:ext cx="241300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5</a:t>
            </a:r>
          </a:p>
        </p:txBody>
      </p:sp>
      <p:cxnSp>
        <p:nvCxnSpPr>
          <p:cNvPr id="5136" name="AutoShape 30"/>
          <p:cNvCxnSpPr>
            <a:cxnSpLocks noChangeShapeType="1"/>
            <a:stCxn id="5128" idx="6"/>
            <a:endCxn id="5131" idx="2"/>
          </p:cNvCxnSpPr>
          <p:nvPr/>
        </p:nvCxnSpPr>
        <p:spPr bwMode="auto">
          <a:xfrm flipV="1">
            <a:off x="490538" y="1909341"/>
            <a:ext cx="946150" cy="331787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37" name="AutoShape 31"/>
          <p:cNvCxnSpPr>
            <a:cxnSpLocks noChangeShapeType="1"/>
            <a:stCxn id="5128" idx="5"/>
            <a:endCxn id="5132" idx="1"/>
          </p:cNvCxnSpPr>
          <p:nvPr/>
        </p:nvCxnSpPr>
        <p:spPr bwMode="auto">
          <a:xfrm>
            <a:off x="455613" y="2325266"/>
            <a:ext cx="1557337" cy="28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38" name="AutoShape 32"/>
          <p:cNvCxnSpPr>
            <a:cxnSpLocks noChangeShapeType="1"/>
            <a:stCxn id="5128" idx="4"/>
            <a:endCxn id="5133" idx="1"/>
          </p:cNvCxnSpPr>
          <p:nvPr/>
        </p:nvCxnSpPr>
        <p:spPr bwMode="auto">
          <a:xfrm>
            <a:off x="369888" y="2360191"/>
            <a:ext cx="1144587" cy="154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39" name="AutoShape 33"/>
          <p:cNvCxnSpPr>
            <a:cxnSpLocks noChangeShapeType="1"/>
            <a:stCxn id="5132" idx="7"/>
            <a:endCxn id="5129" idx="2"/>
          </p:cNvCxnSpPr>
          <p:nvPr/>
        </p:nvCxnSpPr>
        <p:spPr bwMode="auto">
          <a:xfrm flipV="1">
            <a:off x="2185988" y="1909341"/>
            <a:ext cx="3160712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0" name="AutoShape 34"/>
          <p:cNvCxnSpPr>
            <a:cxnSpLocks noChangeShapeType="1"/>
            <a:stCxn id="5134" idx="7"/>
            <a:endCxn id="5129" idx="4"/>
          </p:cNvCxnSpPr>
          <p:nvPr/>
        </p:nvCxnSpPr>
        <p:spPr bwMode="auto">
          <a:xfrm flipV="1">
            <a:off x="4922838" y="2029991"/>
            <a:ext cx="54610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1" name="AutoShape 35"/>
          <p:cNvCxnSpPr>
            <a:cxnSpLocks noChangeShapeType="1"/>
            <a:stCxn id="5132" idx="5"/>
            <a:endCxn id="5135" idx="2"/>
          </p:cNvCxnSpPr>
          <p:nvPr/>
        </p:nvCxnSpPr>
        <p:spPr bwMode="auto">
          <a:xfrm>
            <a:off x="2184400" y="2779291"/>
            <a:ext cx="700088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2" name="AutoShape 36"/>
          <p:cNvCxnSpPr>
            <a:cxnSpLocks noChangeShapeType="1"/>
            <a:stCxn id="5135" idx="5"/>
            <a:endCxn id="5130" idx="2"/>
          </p:cNvCxnSpPr>
          <p:nvPr/>
        </p:nvCxnSpPr>
        <p:spPr bwMode="auto">
          <a:xfrm>
            <a:off x="3090863" y="3215853"/>
            <a:ext cx="2463800" cy="70326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3" name="AutoShape 37"/>
          <p:cNvCxnSpPr>
            <a:cxnSpLocks noChangeShapeType="1"/>
            <a:stCxn id="5135" idx="6"/>
            <a:endCxn id="5134" idx="2"/>
          </p:cNvCxnSpPr>
          <p:nvPr/>
        </p:nvCxnSpPr>
        <p:spPr bwMode="auto">
          <a:xfrm flipV="1">
            <a:off x="3125788" y="2928516"/>
            <a:ext cx="1589087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4" name="AutoShape 38"/>
          <p:cNvCxnSpPr>
            <a:cxnSpLocks noChangeShapeType="1"/>
            <a:stCxn id="5134" idx="5"/>
            <a:endCxn id="5130" idx="1"/>
          </p:cNvCxnSpPr>
          <p:nvPr/>
        </p:nvCxnSpPr>
        <p:spPr bwMode="auto">
          <a:xfrm>
            <a:off x="4922838" y="3015828"/>
            <a:ext cx="666750" cy="819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5" name="AutoShape 39"/>
          <p:cNvCxnSpPr>
            <a:cxnSpLocks noChangeShapeType="1"/>
            <a:stCxn id="5129" idx="3"/>
            <a:endCxn id="5135" idx="7"/>
          </p:cNvCxnSpPr>
          <p:nvPr/>
        </p:nvCxnSpPr>
        <p:spPr bwMode="auto">
          <a:xfrm flipH="1">
            <a:off x="3090863" y="1995066"/>
            <a:ext cx="2290762" cy="1049337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6" name="AutoShape 40"/>
          <p:cNvCxnSpPr>
            <a:cxnSpLocks noChangeShapeType="1"/>
            <a:stCxn id="5132" idx="4"/>
            <a:endCxn id="5133" idx="0"/>
          </p:cNvCxnSpPr>
          <p:nvPr/>
        </p:nvCxnSpPr>
        <p:spPr bwMode="auto">
          <a:xfrm flipH="1">
            <a:off x="1600200" y="2814216"/>
            <a:ext cx="498475" cy="1058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7" name="AutoShape 41"/>
          <p:cNvCxnSpPr>
            <a:cxnSpLocks noChangeShapeType="1"/>
            <a:stCxn id="5133" idx="7"/>
            <a:endCxn id="5135" idx="3"/>
          </p:cNvCxnSpPr>
          <p:nvPr/>
        </p:nvCxnSpPr>
        <p:spPr bwMode="auto">
          <a:xfrm flipV="1">
            <a:off x="1685925" y="3215853"/>
            <a:ext cx="1233488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8" name="AutoShape 42"/>
          <p:cNvCxnSpPr>
            <a:cxnSpLocks noChangeShapeType="1"/>
            <a:stCxn id="5131" idx="6"/>
            <a:endCxn id="5129" idx="1"/>
          </p:cNvCxnSpPr>
          <p:nvPr/>
        </p:nvCxnSpPr>
        <p:spPr bwMode="auto">
          <a:xfrm flipV="1">
            <a:off x="1679575" y="1825203"/>
            <a:ext cx="3702050" cy="8413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9" name="AutoShape 43"/>
          <p:cNvCxnSpPr>
            <a:cxnSpLocks noChangeShapeType="1"/>
            <a:stCxn id="5133" idx="6"/>
            <a:endCxn id="5130" idx="3"/>
          </p:cNvCxnSpPr>
          <p:nvPr/>
        </p:nvCxnSpPr>
        <p:spPr bwMode="auto">
          <a:xfrm>
            <a:off x="1720850" y="3992141"/>
            <a:ext cx="3868738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50" name="AutoShape 44"/>
          <p:cNvCxnSpPr>
            <a:cxnSpLocks noChangeShapeType="1"/>
            <a:stCxn id="5129" idx="5"/>
            <a:endCxn id="5130" idx="0"/>
          </p:cNvCxnSpPr>
          <p:nvPr/>
        </p:nvCxnSpPr>
        <p:spPr bwMode="auto">
          <a:xfrm>
            <a:off x="5553075" y="1995066"/>
            <a:ext cx="122238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sp>
        <p:nvSpPr>
          <p:cNvPr id="5151" name="Text Box 45"/>
          <p:cNvSpPr txBox="1">
            <a:spLocks noChangeArrowheads="1"/>
          </p:cNvSpPr>
          <p:nvPr/>
        </p:nvSpPr>
        <p:spPr bwMode="auto">
          <a:xfrm>
            <a:off x="3236913" y="1772816"/>
            <a:ext cx="255587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 </a:t>
            </a:r>
            <a:r>
              <a:rPr lang="en-US" sz="1200" dirty="0" smtClean="0"/>
              <a:t>10 </a:t>
            </a:r>
            <a:endParaRPr lang="en-US" sz="1200" dirty="0"/>
          </a:p>
        </p:txBody>
      </p:sp>
      <p:sp>
        <p:nvSpPr>
          <p:cNvPr id="5152" name="Text Box 46"/>
          <p:cNvSpPr txBox="1">
            <a:spLocks noChangeArrowheads="1"/>
          </p:cNvSpPr>
          <p:nvPr/>
        </p:nvSpPr>
        <p:spPr bwMode="auto">
          <a:xfrm>
            <a:off x="3195638" y="2272878"/>
            <a:ext cx="215900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18</a:t>
            </a:r>
          </a:p>
        </p:txBody>
      </p:sp>
      <p:sp>
        <p:nvSpPr>
          <p:cNvPr id="5153" name="Text Box 47"/>
          <p:cNvSpPr txBox="1">
            <a:spLocks noChangeArrowheads="1"/>
          </p:cNvSpPr>
          <p:nvPr/>
        </p:nvSpPr>
        <p:spPr bwMode="auto">
          <a:xfrm>
            <a:off x="4060825" y="2433216"/>
            <a:ext cx="303213" cy="185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  2</a:t>
            </a:r>
          </a:p>
        </p:txBody>
      </p:sp>
      <p:sp>
        <p:nvSpPr>
          <p:cNvPr id="5154" name="Text Box 48"/>
          <p:cNvSpPr txBox="1">
            <a:spLocks noChangeArrowheads="1"/>
          </p:cNvSpPr>
          <p:nvPr/>
        </p:nvSpPr>
        <p:spPr bwMode="auto">
          <a:xfrm>
            <a:off x="784225" y="1999828"/>
            <a:ext cx="217488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9</a:t>
            </a:r>
          </a:p>
        </p:txBody>
      </p:sp>
      <p:sp>
        <p:nvSpPr>
          <p:cNvPr id="5155" name="Text Box 49"/>
          <p:cNvSpPr txBox="1">
            <a:spLocks noChangeArrowheads="1"/>
          </p:cNvSpPr>
          <p:nvPr/>
        </p:nvSpPr>
        <p:spPr bwMode="auto">
          <a:xfrm>
            <a:off x="1181100" y="2377653"/>
            <a:ext cx="219075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6</a:t>
            </a:r>
          </a:p>
        </p:txBody>
      </p:sp>
      <p:sp>
        <p:nvSpPr>
          <p:cNvPr id="5156" name="Text Box 50"/>
          <p:cNvSpPr txBox="1">
            <a:spLocks noChangeArrowheads="1"/>
          </p:cNvSpPr>
          <p:nvPr/>
        </p:nvSpPr>
        <p:spPr bwMode="auto">
          <a:xfrm>
            <a:off x="887413" y="3074566"/>
            <a:ext cx="219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157" name="Text Box 51"/>
          <p:cNvSpPr txBox="1">
            <a:spLocks noChangeArrowheads="1"/>
          </p:cNvSpPr>
          <p:nvPr/>
        </p:nvSpPr>
        <p:spPr bwMode="auto">
          <a:xfrm>
            <a:off x="1755775" y="3152353"/>
            <a:ext cx="2159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 8</a:t>
            </a:r>
          </a:p>
        </p:txBody>
      </p:sp>
      <p:sp>
        <p:nvSpPr>
          <p:cNvPr id="5158" name="Text Box 52"/>
          <p:cNvSpPr txBox="1">
            <a:spLocks noChangeArrowheads="1"/>
          </p:cNvSpPr>
          <p:nvPr/>
        </p:nvSpPr>
        <p:spPr bwMode="auto">
          <a:xfrm>
            <a:off x="2335213" y="2858666"/>
            <a:ext cx="300037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30</a:t>
            </a:r>
          </a:p>
        </p:txBody>
      </p:sp>
      <p:sp>
        <p:nvSpPr>
          <p:cNvPr id="5159" name="Text Box 53"/>
          <p:cNvSpPr txBox="1">
            <a:spLocks noChangeArrowheads="1"/>
          </p:cNvSpPr>
          <p:nvPr/>
        </p:nvSpPr>
        <p:spPr bwMode="auto">
          <a:xfrm>
            <a:off x="2109788" y="3452391"/>
            <a:ext cx="331787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20</a:t>
            </a:r>
          </a:p>
        </p:txBody>
      </p:sp>
      <p:sp>
        <p:nvSpPr>
          <p:cNvPr id="5160" name="Text Box 54"/>
          <p:cNvSpPr txBox="1">
            <a:spLocks noChangeArrowheads="1"/>
          </p:cNvSpPr>
          <p:nvPr/>
        </p:nvSpPr>
        <p:spPr bwMode="auto">
          <a:xfrm>
            <a:off x="3073400" y="3909591"/>
            <a:ext cx="322263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44</a:t>
            </a:r>
          </a:p>
        </p:txBody>
      </p:sp>
      <p:sp>
        <p:nvSpPr>
          <p:cNvPr id="5161" name="Text Box 55"/>
          <p:cNvSpPr txBox="1">
            <a:spLocks noChangeArrowheads="1"/>
          </p:cNvSpPr>
          <p:nvPr/>
        </p:nvSpPr>
        <p:spPr bwMode="auto">
          <a:xfrm>
            <a:off x="4027488" y="3414291"/>
            <a:ext cx="215900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16</a:t>
            </a:r>
          </a:p>
        </p:txBody>
      </p:sp>
      <p:sp>
        <p:nvSpPr>
          <p:cNvPr id="5162" name="Text Box 56"/>
          <p:cNvSpPr txBox="1">
            <a:spLocks noChangeArrowheads="1"/>
          </p:cNvSpPr>
          <p:nvPr/>
        </p:nvSpPr>
        <p:spPr bwMode="auto">
          <a:xfrm>
            <a:off x="3963988" y="2911053"/>
            <a:ext cx="217487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11</a:t>
            </a:r>
          </a:p>
        </p:txBody>
      </p:sp>
      <p:sp>
        <p:nvSpPr>
          <p:cNvPr id="5163" name="Text Box 57"/>
          <p:cNvSpPr txBox="1">
            <a:spLocks noChangeArrowheads="1"/>
          </p:cNvSpPr>
          <p:nvPr/>
        </p:nvSpPr>
        <p:spPr bwMode="auto">
          <a:xfrm>
            <a:off x="5059363" y="2428453"/>
            <a:ext cx="215900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6</a:t>
            </a:r>
          </a:p>
        </p:txBody>
      </p:sp>
      <p:sp>
        <p:nvSpPr>
          <p:cNvPr id="5164" name="Text Box 58"/>
          <p:cNvSpPr txBox="1">
            <a:spLocks noChangeArrowheads="1"/>
          </p:cNvSpPr>
          <p:nvPr/>
        </p:nvSpPr>
        <p:spPr bwMode="auto">
          <a:xfrm>
            <a:off x="5507038" y="2812628"/>
            <a:ext cx="219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18</a:t>
            </a:r>
          </a:p>
        </p:txBody>
      </p:sp>
      <p:sp>
        <p:nvSpPr>
          <p:cNvPr id="5165" name="Text Box 59"/>
          <p:cNvSpPr txBox="1">
            <a:spLocks noChangeArrowheads="1"/>
          </p:cNvSpPr>
          <p:nvPr/>
        </p:nvSpPr>
        <p:spPr bwMode="auto">
          <a:xfrm>
            <a:off x="5111750" y="3247603"/>
            <a:ext cx="214313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6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179512" y="5445224"/>
            <a:ext cx="87849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Esistono soluzioni </a:t>
            </a:r>
            <a:r>
              <a:rPr lang="it-IT" sz="2000" dirty="0" smtClean="0">
                <a:solidFill>
                  <a:srgbClr val="00B050"/>
                </a:solidFill>
                <a:latin typeface="Comic Sans MS" pitchFamily="66" charset="0"/>
              </a:rPr>
              <a:t>efficienti</a:t>
            </a:r>
            <a:r>
              <a:rPr lang="it-IT" sz="2000" dirty="0" smtClean="0">
                <a:latin typeface="Comic Sans MS" pitchFamily="66" charset="0"/>
              </a:rPr>
              <a:t> per tale problema: per esempio, l’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algoritmo di </a:t>
            </a:r>
            <a:r>
              <a:rPr lang="it-IT" sz="2000" dirty="0" err="1" smtClean="0">
                <a:solidFill>
                  <a:srgbClr val="FF0000"/>
                </a:solidFill>
                <a:latin typeface="Comic Sans MS" pitchFamily="66" charset="0"/>
              </a:rPr>
              <a:t>Dijkstra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può essere implementato in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O(m + n log n)</a:t>
            </a:r>
            <a:r>
              <a:rPr lang="it-IT" sz="2000" dirty="0" smtClean="0">
                <a:latin typeface="Comic Sans MS" pitchFamily="66" charset="0"/>
              </a:rPr>
              <a:t>, ove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m</a:t>
            </a:r>
            <a:r>
              <a:rPr lang="it-IT" sz="2000" dirty="0" smtClean="0">
                <a:latin typeface="Comic Sans MS" pitchFamily="66" charset="0"/>
              </a:rPr>
              <a:t> è il numero di archi 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sz="2000" dirty="0" smtClean="0">
                <a:latin typeface="Comic Sans MS" pitchFamily="66" charset="0"/>
              </a:rPr>
              <a:t> è il numero di </a:t>
            </a:r>
            <a:r>
              <a:rPr lang="it-IT" sz="2000" dirty="0" smtClean="0">
                <a:latin typeface="Comic Sans MS" pitchFamily="66" charset="0"/>
              </a:rPr>
              <a:t>nodi. Vediamo invece l’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algoritmo di Floyd e </a:t>
            </a:r>
            <a:r>
              <a:rPr lang="it-IT" sz="2000" dirty="0" err="1" smtClean="0">
                <a:solidFill>
                  <a:srgbClr val="FF0000"/>
                </a:solidFill>
                <a:latin typeface="Comic Sans MS" pitchFamily="66" charset="0"/>
              </a:rPr>
              <a:t>Warshall</a:t>
            </a:r>
            <a:r>
              <a:rPr lang="it-IT" sz="2000" dirty="0" smtClean="0">
                <a:latin typeface="Comic Sans MS" pitchFamily="66" charset="0"/>
              </a:rPr>
              <a:t>, per calcolare i cammini minimi tra </a:t>
            </a:r>
            <a:r>
              <a:rPr lang="it-IT" sz="2000" dirty="0" smtClean="0">
                <a:solidFill>
                  <a:srgbClr val="0000FF"/>
                </a:solidFill>
                <a:latin typeface="Comic Sans MS" pitchFamily="66" charset="0"/>
              </a:rPr>
              <a:t>tutte le coppie di nodi</a:t>
            </a:r>
            <a:endParaRPr lang="it-IT" sz="20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7AEF44B-88B4-47F9-9D92-6B1C29D2FA7D}" type="slidenum">
              <a:rPr lang="it-IT" sz="1400" smtClean="0">
                <a:solidFill>
                  <a:srgbClr val="FFFFFF"/>
                </a:solidFill>
              </a:rPr>
              <a:pPr/>
              <a:t>17</a:t>
            </a:fld>
            <a:endParaRPr lang="it-IT" sz="1400" smtClean="0">
              <a:solidFill>
                <a:srgbClr val="FFFFFF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3820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dirty="0" smtClean="0"/>
              <a:t>Tecnica </a:t>
            </a:r>
            <a:r>
              <a:rPr lang="it-IT" sz="2800" dirty="0" smtClean="0">
                <a:solidFill>
                  <a:srgbClr val="FFFF00"/>
                </a:solidFill>
              </a:rPr>
              <a:t>bottom-up</a:t>
            </a:r>
            <a:r>
              <a:rPr lang="it-IT" sz="2800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it-IT" sz="900" dirty="0" smtClean="0"/>
          </a:p>
          <a:p>
            <a:pPr marL="533400" indent="-533400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it-IT" sz="2800" dirty="0" smtClean="0"/>
              <a:t>Identifica dei </a:t>
            </a:r>
            <a:r>
              <a:rPr lang="it-IT" sz="2800" dirty="0" err="1" smtClean="0"/>
              <a:t>sottoproblemi</a:t>
            </a:r>
            <a:r>
              <a:rPr lang="it-IT" sz="2800" dirty="0" smtClean="0"/>
              <a:t> del problema originario, procedendo logicamente dai problemi più piccoli verso quelli più grandi</a:t>
            </a:r>
          </a:p>
          <a:p>
            <a:pPr marL="533400" indent="-533400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it-IT" sz="2800" dirty="0" smtClean="0"/>
              <a:t>Utilizza una </a:t>
            </a:r>
            <a:r>
              <a:rPr lang="it-IT" sz="2800" dirty="0" smtClean="0">
                <a:solidFill>
                  <a:srgbClr val="FFFF00"/>
                </a:solidFill>
              </a:rPr>
              <a:t>tabella</a:t>
            </a:r>
            <a:r>
              <a:rPr lang="it-IT" sz="2800" dirty="0" smtClean="0"/>
              <a:t> per memorizzare le soluzioni dei </a:t>
            </a:r>
            <a:r>
              <a:rPr lang="it-IT" sz="2800" dirty="0" err="1" smtClean="0"/>
              <a:t>sottoproblemi</a:t>
            </a:r>
            <a:r>
              <a:rPr lang="it-IT" sz="2800" dirty="0" smtClean="0"/>
              <a:t> incontrati: quando si incontra lo stesso </a:t>
            </a:r>
            <a:r>
              <a:rPr lang="it-IT" sz="2800" dirty="0" err="1" smtClean="0"/>
              <a:t>sottoproblema</a:t>
            </a:r>
            <a:r>
              <a:rPr lang="it-IT" sz="2800" dirty="0" smtClean="0"/>
              <a:t>, sarà sufficiente esaminare la tabella</a:t>
            </a:r>
          </a:p>
          <a:p>
            <a:pPr marL="533400" indent="-533400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it-IT" sz="2800" dirty="0" smtClean="0"/>
              <a:t>Si usa quando </a:t>
            </a:r>
            <a:r>
              <a:rPr lang="it-IT" sz="2800" dirty="0" smtClean="0">
                <a:solidFill>
                  <a:srgbClr val="FFFF00"/>
                </a:solidFill>
              </a:rPr>
              <a:t>i </a:t>
            </a:r>
            <a:r>
              <a:rPr lang="it-IT" sz="2800" dirty="0" err="1" smtClean="0">
                <a:solidFill>
                  <a:srgbClr val="FFFF00"/>
                </a:solidFill>
              </a:rPr>
              <a:t>sottoproblemi</a:t>
            </a:r>
            <a:r>
              <a:rPr lang="it-IT" sz="2800" dirty="0" smtClean="0">
                <a:solidFill>
                  <a:srgbClr val="FFFF00"/>
                </a:solidFill>
              </a:rPr>
              <a:t> non sono indipendenti</a:t>
            </a:r>
            <a:r>
              <a:rPr lang="it-IT" sz="2800" dirty="0" smtClean="0"/>
              <a:t>, ovvero quando vale il </a:t>
            </a:r>
            <a:r>
              <a:rPr lang="it-IT" sz="2800" dirty="0" err="1" smtClean="0"/>
              <a:t>principo</a:t>
            </a:r>
            <a:r>
              <a:rPr lang="it-IT" sz="2800" dirty="0" smtClean="0"/>
              <a:t> di 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sottostruttura ottima </a:t>
            </a:r>
            <a:r>
              <a:rPr lang="it-IT" sz="2800" dirty="0" smtClean="0"/>
              <a:t>della soluzione: una </a:t>
            </a:r>
            <a:r>
              <a:rPr lang="it-IT" sz="2800" dirty="0" err="1" smtClean="0">
                <a:solidFill>
                  <a:srgbClr val="FFFF00"/>
                </a:solidFill>
              </a:rPr>
              <a:t>sottosoluzione</a:t>
            </a:r>
            <a:r>
              <a:rPr lang="it-IT" sz="2800" dirty="0" smtClean="0">
                <a:solidFill>
                  <a:srgbClr val="FFFF00"/>
                </a:solidFill>
              </a:rPr>
              <a:t> </a:t>
            </a:r>
            <a:r>
              <a:rPr lang="it-IT" sz="2800" dirty="0" smtClean="0"/>
              <a:t>può essere usata direttamente per costruire la </a:t>
            </a:r>
            <a:r>
              <a:rPr lang="it-IT" sz="2800" dirty="0" smtClean="0">
                <a:solidFill>
                  <a:srgbClr val="FFFF00"/>
                </a:solidFill>
              </a:rPr>
              <a:t>soluzione</a:t>
            </a:r>
            <a:r>
              <a:rPr lang="it-IT" sz="2800" dirty="0" smtClean="0"/>
              <a:t> del problema!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Esempi?</a:t>
            </a:r>
            <a:endParaRPr lang="it-IT" sz="2800" dirty="0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black">
          <a:xfrm>
            <a:off x="519113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sz="4000" b="1" smtClean="0">
                <a:solidFill>
                  <a:srgbClr val="FFFF00"/>
                </a:solidFill>
              </a:rPr>
              <a:t>Programmazione dinamica</a:t>
            </a:r>
            <a:endParaRPr lang="it-IT" sz="40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05D2F70-A12A-4FD3-9616-30389850C713}" type="slidenum">
              <a:rPr lang="it-IT" sz="1400" smtClean="0">
                <a:solidFill>
                  <a:srgbClr val="FFFFFF"/>
                </a:solidFill>
              </a:rPr>
              <a:pPr/>
              <a:t>18</a:t>
            </a:fld>
            <a:endParaRPr lang="it-IT" sz="1400" smtClean="0">
              <a:solidFill>
                <a:srgbClr val="FFFFFF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62913" cy="1143000"/>
          </a:xfrm>
        </p:spPr>
        <p:txBody>
          <a:bodyPr/>
          <a:lstStyle/>
          <a:p>
            <a:pPr eaLnBrk="1" hangingPunct="1"/>
            <a:r>
              <a:rPr lang="it-IT" sz="4000" smtClean="0"/>
              <a:t> Un esempio banale: </a:t>
            </a:r>
            <a:r>
              <a:rPr lang="it-IT" b="1" smtClean="0">
                <a:latin typeface="Courier" pitchFamily="49" charset="0"/>
                <a:cs typeface="Tahoma" pitchFamily="34" charset="0"/>
              </a:rPr>
              <a:t>Fibonacci3</a:t>
            </a:r>
            <a:br>
              <a:rPr lang="it-IT" b="1" smtClean="0">
                <a:latin typeface="Courier" pitchFamily="49" charset="0"/>
                <a:cs typeface="Tahoma" pitchFamily="34" charset="0"/>
              </a:rPr>
            </a:br>
            <a:endParaRPr lang="it-IT" sz="4000" smtClean="0"/>
          </a:p>
        </p:txBody>
      </p:sp>
      <p:sp>
        <p:nvSpPr>
          <p:cNvPr id="9221" name="Rectangle 4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b="1" smtClean="0"/>
              <a:t>algoritmo</a:t>
            </a:r>
            <a:r>
              <a:rPr lang="it-IT" altLang="it-IT" smtClean="0"/>
              <a:t> </a:t>
            </a:r>
            <a:r>
              <a:rPr lang="it-IT" altLang="it-IT" smtClean="0">
                <a:latin typeface="Courier New" pitchFamily="49" charset="0"/>
                <a:cs typeface="Courier New" pitchFamily="49" charset="0"/>
              </a:rPr>
              <a:t>fibonacci3</a:t>
            </a:r>
            <a:r>
              <a:rPr lang="it-IT" altLang="it-IT" i="1" smtClean="0"/>
              <a:t>(intero n) </a:t>
            </a:r>
            <a:r>
              <a:rPr lang="it-IT" altLang="it-IT" i="1" smtClean="0">
                <a:sym typeface="Symbol" pitchFamily="18" charset="2"/>
              </a:rPr>
              <a:t> intero</a:t>
            </a:r>
          </a:p>
          <a:p>
            <a:pPr eaLnBrk="1" hangingPunct="1">
              <a:buFontTx/>
              <a:buNone/>
            </a:pPr>
            <a:r>
              <a:rPr lang="it-IT" altLang="it-IT" i="1" smtClean="0">
                <a:sym typeface="Symbol" pitchFamily="18" charset="2"/>
              </a:rPr>
              <a:t>    sia Fib un array di n interi</a:t>
            </a:r>
          </a:p>
          <a:p>
            <a:pPr eaLnBrk="1" hangingPunct="1">
              <a:buFontTx/>
              <a:buNone/>
            </a:pPr>
            <a:r>
              <a:rPr lang="it-IT" altLang="it-IT" i="1" smtClean="0">
                <a:sym typeface="Symbol" pitchFamily="18" charset="2"/>
              </a:rPr>
              <a:t>    Fib[1]  Fib[2]  1</a:t>
            </a:r>
          </a:p>
          <a:p>
            <a:pPr eaLnBrk="1" hangingPunct="1">
              <a:buFontTx/>
              <a:buNone/>
            </a:pPr>
            <a:r>
              <a:rPr lang="it-IT" altLang="it-IT" i="1" smtClean="0">
                <a:sym typeface="Symbol" pitchFamily="18" charset="2"/>
              </a:rPr>
              <a:t>    </a:t>
            </a:r>
            <a:r>
              <a:rPr lang="it-IT" altLang="it-IT" b="1" smtClean="0">
                <a:sym typeface="Symbol" pitchFamily="18" charset="2"/>
              </a:rPr>
              <a:t>for</a:t>
            </a:r>
            <a:r>
              <a:rPr lang="it-IT" altLang="it-IT" i="1" smtClean="0">
                <a:sym typeface="Symbol" pitchFamily="18" charset="2"/>
              </a:rPr>
              <a:t> </a:t>
            </a:r>
            <a:r>
              <a:rPr lang="it-IT" altLang="it-IT" smtClean="0">
                <a:sym typeface="Symbol" pitchFamily="18" charset="2"/>
              </a:rPr>
              <a:t>i = 3 </a:t>
            </a:r>
            <a:r>
              <a:rPr lang="it-IT" altLang="it-IT" b="1" smtClean="0">
                <a:sym typeface="Symbol" pitchFamily="18" charset="2"/>
              </a:rPr>
              <a:t>to</a:t>
            </a:r>
            <a:r>
              <a:rPr lang="it-IT" altLang="it-IT" smtClean="0">
                <a:sym typeface="Symbol" pitchFamily="18" charset="2"/>
              </a:rPr>
              <a:t> n </a:t>
            </a:r>
            <a:r>
              <a:rPr lang="it-IT" altLang="it-IT" b="1" smtClean="0">
                <a:sym typeface="Symbol" pitchFamily="18" charset="2"/>
              </a:rPr>
              <a:t>do</a:t>
            </a:r>
            <a:endParaRPr lang="it-IT" altLang="it-IT" i="1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it-IT" altLang="it-IT" i="1" smtClean="0">
                <a:sym typeface="Symbol" pitchFamily="18" charset="2"/>
              </a:rPr>
              <a:t>        Fib[i]  Fib[i-1] + Fib[i-2]</a:t>
            </a:r>
          </a:p>
          <a:p>
            <a:pPr eaLnBrk="1" hangingPunct="1">
              <a:buFontTx/>
              <a:buNone/>
            </a:pPr>
            <a:r>
              <a:rPr lang="it-IT" altLang="it-IT" i="1" smtClean="0">
                <a:sym typeface="Symbol" pitchFamily="18" charset="2"/>
              </a:rPr>
              <a:t>    </a:t>
            </a:r>
            <a:r>
              <a:rPr lang="it-IT" altLang="it-IT" b="1" smtClean="0">
                <a:sym typeface="Symbol" pitchFamily="18" charset="2"/>
              </a:rPr>
              <a:t>return</a:t>
            </a:r>
            <a:r>
              <a:rPr lang="it-IT" altLang="it-IT" i="1" smtClean="0">
                <a:sym typeface="Symbol" pitchFamily="18" charset="2"/>
              </a:rPr>
              <a:t> Fib[n]</a:t>
            </a:r>
            <a:endParaRPr lang="en-US" altLang="it-IT" i="1" smtClean="0">
              <a:sym typeface="Symbol" pitchFamily="18" charset="2"/>
            </a:endParaRPr>
          </a:p>
        </p:txBody>
      </p:sp>
      <p:sp>
        <p:nvSpPr>
          <p:cNvPr id="9222" name="Line 14"/>
          <p:cNvSpPr>
            <a:spLocks noChangeShapeType="1"/>
          </p:cNvSpPr>
          <p:nvPr/>
        </p:nvSpPr>
        <p:spPr bwMode="auto">
          <a:xfrm flipH="1" flipV="1">
            <a:off x="5435600" y="2997200"/>
            <a:ext cx="1731963" cy="6778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9223" name="Rectangle 15"/>
          <p:cNvSpPr>
            <a:spLocks noChangeArrowheads="1"/>
          </p:cNvSpPr>
          <p:nvPr/>
        </p:nvSpPr>
        <p:spPr bwMode="auto">
          <a:xfrm>
            <a:off x="6300788" y="3675063"/>
            <a:ext cx="1279525" cy="5842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smtClean="0">
                <a:solidFill>
                  <a:srgbClr val="00FF00"/>
                </a:solidFill>
              </a:rPr>
              <a:t>tabella</a:t>
            </a:r>
            <a:endParaRPr lang="en-US" sz="3200" smtClean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4EF6AC0-B77C-454F-9169-8846CBD16A2D}" type="slidenum">
              <a:rPr lang="it-IT" sz="1400" smtClean="0">
                <a:solidFill>
                  <a:srgbClr val="FFFFFF"/>
                </a:solidFill>
              </a:rPr>
              <a:pPr/>
              <a:t>19</a:t>
            </a:fld>
            <a:endParaRPr lang="it-IT" sz="1400" smtClean="0">
              <a:solidFill>
                <a:srgbClr val="FFFFFF"/>
              </a:solidFill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black">
          <a:xfrm>
            <a:off x="457200" y="4048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sz="4000" b="1" dirty="0" smtClean="0">
                <a:solidFill>
                  <a:srgbClr val="FFFFFF"/>
                </a:solidFill>
              </a:rPr>
              <a:t>Algoritmo di Floyd e </a:t>
            </a:r>
            <a:r>
              <a:rPr lang="it-IT" sz="4000" b="1" dirty="0" err="1" smtClean="0">
                <a:solidFill>
                  <a:srgbClr val="FFFFFF"/>
                </a:solidFill>
              </a:rPr>
              <a:t>Warshall</a:t>
            </a:r>
            <a:endParaRPr lang="it-IT" sz="4000" b="1" dirty="0" smtClean="0">
              <a:solidFill>
                <a:srgbClr val="FFFFFF"/>
              </a:solidFill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-36513" y="1125538"/>
            <a:ext cx="9109076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000" dirty="0" smtClean="0">
                <a:solidFill>
                  <a:srgbClr val="FFFFFF"/>
                </a:solidFill>
              </a:rPr>
              <a:t>Elegante applicazione della tecnica della</a:t>
            </a:r>
            <a:r>
              <a:rPr lang="it-IT" sz="2000" dirty="0" smtClean="0">
                <a:solidFill>
                  <a:srgbClr val="FFFF00"/>
                </a:solidFill>
              </a:rPr>
              <a:t> programmazione dinamica</a:t>
            </a:r>
            <a:endParaRPr lang="it-IT" sz="1100" dirty="0" smtClean="0">
              <a:solidFill>
                <a:srgbClr val="FFFFFF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000" dirty="0" smtClean="0">
                <a:solidFill>
                  <a:srgbClr val="FFFFFF"/>
                </a:solidFill>
              </a:rPr>
              <a:t>Supponiamo di enumerare i vertici di </a:t>
            </a:r>
            <a:r>
              <a:rPr lang="it-IT" sz="2000" dirty="0" smtClean="0">
                <a:solidFill>
                  <a:srgbClr val="FFFF00"/>
                </a:solidFill>
              </a:rPr>
              <a:t>G=(</a:t>
            </a:r>
            <a:r>
              <a:rPr lang="it-IT" sz="2000" dirty="0" err="1" smtClean="0">
                <a:solidFill>
                  <a:srgbClr val="FFFF00"/>
                </a:solidFill>
              </a:rPr>
              <a:t>V,E,w</a:t>
            </a:r>
            <a:r>
              <a:rPr lang="it-IT" sz="2000" dirty="0" smtClean="0">
                <a:solidFill>
                  <a:srgbClr val="FFFF00"/>
                </a:solidFill>
              </a:rPr>
              <a:t>)</a:t>
            </a:r>
            <a:r>
              <a:rPr lang="it-IT" sz="2000" dirty="0" smtClean="0">
                <a:solidFill>
                  <a:srgbClr val="FFFFFF"/>
                </a:solidFill>
              </a:rPr>
              <a:t> da 1 a n, cioè </a:t>
            </a:r>
            <a:r>
              <a:rPr lang="it-IT" sz="2000" dirty="0" smtClean="0">
                <a:solidFill>
                  <a:srgbClr val="FFFF00"/>
                </a:solidFill>
              </a:rPr>
              <a:t>V={v</a:t>
            </a:r>
            <a:r>
              <a:rPr lang="it-IT" sz="2000" baseline="-25000" dirty="0" smtClean="0">
                <a:solidFill>
                  <a:srgbClr val="FFFF00"/>
                </a:solidFill>
              </a:rPr>
              <a:t>1</a:t>
            </a:r>
            <a:r>
              <a:rPr lang="it-IT" sz="2000" dirty="0" smtClean="0">
                <a:solidFill>
                  <a:srgbClr val="FFFF00"/>
                </a:solidFill>
              </a:rPr>
              <a:t>, v</a:t>
            </a:r>
            <a:r>
              <a:rPr lang="it-IT" sz="2000" baseline="-25000" dirty="0" smtClean="0">
                <a:solidFill>
                  <a:srgbClr val="FFFF00"/>
                </a:solidFill>
              </a:rPr>
              <a:t>2</a:t>
            </a:r>
            <a:r>
              <a:rPr lang="it-IT" sz="2000" dirty="0" smtClean="0">
                <a:solidFill>
                  <a:srgbClr val="FFFF00"/>
                </a:solidFill>
              </a:rPr>
              <a:t>, … </a:t>
            </a:r>
            <a:r>
              <a:rPr lang="it-IT" sz="2000" dirty="0" err="1" smtClean="0">
                <a:solidFill>
                  <a:srgbClr val="FFFF00"/>
                </a:solidFill>
              </a:rPr>
              <a:t>v</a:t>
            </a:r>
            <a:r>
              <a:rPr lang="it-IT" sz="2000" baseline="-25000" dirty="0" err="1" smtClean="0">
                <a:solidFill>
                  <a:srgbClr val="FFFF00"/>
                </a:solidFill>
              </a:rPr>
              <a:t>n</a:t>
            </a:r>
            <a:r>
              <a:rPr lang="it-IT" sz="2000" dirty="0" smtClean="0">
                <a:solidFill>
                  <a:srgbClr val="FFFF00"/>
                </a:solidFill>
              </a:rPr>
              <a:t>}</a:t>
            </a:r>
            <a:r>
              <a:rPr lang="it-IT" sz="2000" dirty="0" smtClean="0">
                <a:solidFill>
                  <a:srgbClr val="FFFFFF"/>
                </a:solidFill>
              </a:rPr>
              <a:t>. Un </a:t>
            </a:r>
            <a:r>
              <a:rPr lang="it-IT" sz="2000" dirty="0" smtClean="0">
                <a:solidFill>
                  <a:srgbClr val="FFFF00"/>
                </a:solidFill>
              </a:rPr>
              <a:t>cammino minimo k-vincolato da x a y</a:t>
            </a:r>
            <a:r>
              <a:rPr lang="it-IT" sz="2000" dirty="0" smtClean="0">
                <a:solidFill>
                  <a:srgbClr val="FFFFFF"/>
                </a:solidFill>
              </a:rPr>
              <a:t> è</a:t>
            </a:r>
            <a:r>
              <a:rPr lang="it-IT" sz="2000" dirty="0" smtClean="0">
                <a:solidFill>
                  <a:srgbClr val="FFFF00"/>
                </a:solidFill>
              </a:rPr>
              <a:t> </a:t>
            </a:r>
            <a:r>
              <a:rPr lang="it-IT" sz="2000" dirty="0" smtClean="0">
                <a:solidFill>
                  <a:srgbClr val="FFFFFF"/>
                </a:solidFill>
              </a:rPr>
              <a:t>un cammino di costo minimo tra tutti i cammini da </a:t>
            </a:r>
            <a:r>
              <a:rPr lang="it-IT" sz="2000" dirty="0" smtClean="0">
                <a:solidFill>
                  <a:srgbClr val="FFFF00"/>
                </a:solidFill>
              </a:rPr>
              <a:t>x</a:t>
            </a:r>
            <a:r>
              <a:rPr lang="it-IT" sz="2000" dirty="0" smtClean="0">
                <a:solidFill>
                  <a:srgbClr val="FFFFFF"/>
                </a:solidFill>
              </a:rPr>
              <a:t> a </a:t>
            </a:r>
            <a:r>
              <a:rPr lang="it-IT" sz="2000" dirty="0" smtClean="0">
                <a:solidFill>
                  <a:srgbClr val="FFFF00"/>
                </a:solidFill>
              </a:rPr>
              <a:t>y</a:t>
            </a:r>
            <a:r>
              <a:rPr lang="it-IT" sz="2000" dirty="0" smtClean="0">
                <a:solidFill>
                  <a:srgbClr val="FFFFFF"/>
                </a:solidFill>
              </a:rPr>
              <a:t> che possono usare come vertici </a:t>
            </a:r>
            <a:r>
              <a:rPr lang="it-IT" sz="2000" dirty="0" smtClean="0">
                <a:solidFill>
                  <a:srgbClr val="FFFF00"/>
                </a:solidFill>
              </a:rPr>
              <a:t>intermedi</a:t>
            </a:r>
            <a:r>
              <a:rPr lang="it-IT" sz="2000" dirty="0" smtClean="0">
                <a:solidFill>
                  <a:srgbClr val="FFFFFF"/>
                </a:solidFill>
              </a:rPr>
              <a:t> solo un sottoinsieme (anche vuoto) dei vertici</a:t>
            </a:r>
            <a:r>
              <a:rPr lang="it-IT" sz="2000" dirty="0" smtClean="0">
                <a:solidFill>
                  <a:srgbClr val="FFFF00"/>
                </a:solidFill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</a:rPr>
              <a:t>I</a:t>
            </a:r>
            <a:r>
              <a:rPr lang="it-IT" sz="2000" baseline="-25000" dirty="0" err="1" smtClean="0">
                <a:solidFill>
                  <a:srgbClr val="FFFF00"/>
                </a:solidFill>
              </a:rPr>
              <a:t>k</a:t>
            </a:r>
            <a:r>
              <a:rPr lang="it-IT" sz="2000" dirty="0" smtClean="0">
                <a:solidFill>
                  <a:srgbClr val="FFFF00"/>
                </a:solidFill>
              </a:rPr>
              <a:t>={v</a:t>
            </a:r>
            <a:r>
              <a:rPr lang="it-IT" sz="2000" baseline="-25000" dirty="0" smtClean="0">
                <a:solidFill>
                  <a:srgbClr val="FFFF00"/>
                </a:solidFill>
              </a:rPr>
              <a:t>1</a:t>
            </a:r>
            <a:r>
              <a:rPr lang="it-IT" sz="2000" dirty="0" smtClean="0">
                <a:solidFill>
                  <a:srgbClr val="FFFF00"/>
                </a:solidFill>
              </a:rPr>
              <a:t>, v</a:t>
            </a:r>
            <a:r>
              <a:rPr lang="it-IT" sz="2000" baseline="-25000" dirty="0" smtClean="0">
                <a:solidFill>
                  <a:srgbClr val="FFFF00"/>
                </a:solidFill>
              </a:rPr>
              <a:t>2</a:t>
            </a:r>
            <a:r>
              <a:rPr lang="it-IT" sz="2000" dirty="0" smtClean="0">
                <a:solidFill>
                  <a:srgbClr val="FFFF00"/>
                </a:solidFill>
              </a:rPr>
              <a:t>, … </a:t>
            </a:r>
            <a:r>
              <a:rPr lang="it-IT" sz="2000" dirty="0" err="1" smtClean="0">
                <a:solidFill>
                  <a:srgbClr val="FFFF00"/>
                </a:solidFill>
              </a:rPr>
              <a:t>v</a:t>
            </a:r>
            <a:r>
              <a:rPr lang="it-IT" sz="2000" baseline="-25000" dirty="0" err="1" smtClean="0">
                <a:solidFill>
                  <a:srgbClr val="FFFF00"/>
                </a:solidFill>
              </a:rPr>
              <a:t>k</a:t>
            </a:r>
            <a:r>
              <a:rPr lang="it-IT" sz="2000" dirty="0" smtClean="0">
                <a:solidFill>
                  <a:srgbClr val="FFFF00"/>
                </a:solidFill>
              </a:rPr>
              <a:t>} </a:t>
            </a:r>
            <a:r>
              <a:rPr lang="it-IT" sz="2000" dirty="0" smtClean="0">
                <a:solidFill>
                  <a:srgbClr val="FFFFFF"/>
                </a:solidFill>
              </a:rPr>
              <a:t>(in particolare, un cammino minimo </a:t>
            </a:r>
            <a:r>
              <a:rPr lang="it-IT" sz="2000" dirty="0" smtClean="0">
                <a:solidFill>
                  <a:srgbClr val="FFFF00"/>
                </a:solidFill>
              </a:rPr>
              <a:t>0-vincolato</a:t>
            </a:r>
            <a:r>
              <a:rPr lang="it-IT" sz="2000" dirty="0" smtClean="0">
                <a:solidFill>
                  <a:srgbClr val="FFFFFF"/>
                </a:solidFill>
              </a:rPr>
              <a:t> tra due vertici</a:t>
            </a:r>
            <a:r>
              <a:rPr lang="it-IT" sz="2000" dirty="0" smtClean="0">
                <a:solidFill>
                  <a:srgbClr val="FFFF00"/>
                </a:solidFill>
              </a:rPr>
              <a:t> x </a:t>
            </a:r>
            <a:r>
              <a:rPr lang="it-IT" sz="2000" dirty="0" smtClean="0">
                <a:solidFill>
                  <a:srgbClr val="FFFFFF"/>
                </a:solidFill>
              </a:rPr>
              <a:t>e </a:t>
            </a:r>
            <a:r>
              <a:rPr lang="it-IT" sz="2000" dirty="0" smtClean="0">
                <a:solidFill>
                  <a:srgbClr val="FFFF00"/>
                </a:solidFill>
              </a:rPr>
              <a:t>y</a:t>
            </a:r>
            <a:r>
              <a:rPr lang="it-IT" sz="2000" dirty="0" smtClean="0">
                <a:solidFill>
                  <a:srgbClr val="FFFFFF"/>
                </a:solidFill>
              </a:rPr>
              <a:t> non può usare vertici intermedi, e quindi esiste se e solo se esiste l’arco </a:t>
            </a:r>
            <a:r>
              <a:rPr lang="it-IT" sz="2000" dirty="0" smtClean="0">
                <a:solidFill>
                  <a:srgbClr val="FFFF00"/>
                </a:solidFill>
              </a:rPr>
              <a:t>(</a:t>
            </a:r>
            <a:r>
              <a:rPr lang="it-IT" sz="2000" dirty="0" err="1" smtClean="0">
                <a:solidFill>
                  <a:srgbClr val="FFFF00"/>
                </a:solidFill>
              </a:rPr>
              <a:t>x,y</a:t>
            </a:r>
            <a:r>
              <a:rPr lang="it-IT" sz="2000" dirty="0" smtClean="0">
                <a:solidFill>
                  <a:srgbClr val="FFFF00"/>
                </a:solidFill>
              </a:rPr>
              <a:t>)</a:t>
            </a:r>
            <a:r>
              <a:rPr lang="it-IT" sz="2000" dirty="0" smtClean="0">
                <a:solidFill>
                  <a:srgbClr val="FFFFFF"/>
                </a:solidFill>
              </a:rPr>
              <a:t> in </a:t>
            </a:r>
            <a:r>
              <a:rPr lang="it-IT" sz="2000" dirty="0" smtClean="0">
                <a:solidFill>
                  <a:srgbClr val="FFFF00"/>
                </a:solidFill>
              </a:rPr>
              <a:t>G</a:t>
            </a:r>
            <a:r>
              <a:rPr lang="it-IT" sz="2000" dirty="0" smtClean="0">
                <a:solidFill>
                  <a:srgbClr val="FFFFFF"/>
                </a:solidFill>
              </a:rPr>
              <a:t>)</a:t>
            </a:r>
            <a:endParaRPr lang="it-IT" sz="1100" dirty="0" smtClean="0">
              <a:solidFill>
                <a:srgbClr val="FFFFFF"/>
              </a:solidFill>
            </a:endParaRPr>
          </a:p>
        </p:txBody>
      </p:sp>
      <p:sp>
        <p:nvSpPr>
          <p:cNvPr id="199708" name="Oval 28"/>
          <p:cNvSpPr>
            <a:spLocks noChangeArrowheads="1"/>
          </p:cNvSpPr>
          <p:nvPr/>
        </p:nvSpPr>
        <p:spPr bwMode="auto">
          <a:xfrm>
            <a:off x="1403350" y="3711575"/>
            <a:ext cx="209550" cy="25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99709" name="Oval 29"/>
          <p:cNvSpPr>
            <a:spLocks noChangeArrowheads="1"/>
          </p:cNvSpPr>
          <p:nvPr/>
        </p:nvSpPr>
        <p:spPr bwMode="auto">
          <a:xfrm>
            <a:off x="1047750" y="4271963"/>
            <a:ext cx="211138" cy="255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99710" name="Oval 30"/>
          <p:cNvSpPr>
            <a:spLocks noChangeArrowheads="1"/>
          </p:cNvSpPr>
          <p:nvPr/>
        </p:nvSpPr>
        <p:spPr bwMode="auto">
          <a:xfrm>
            <a:off x="1868488" y="4271963"/>
            <a:ext cx="207962" cy="255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99711" name="Oval 31"/>
          <p:cNvSpPr>
            <a:spLocks noChangeArrowheads="1"/>
          </p:cNvSpPr>
          <p:nvPr/>
        </p:nvSpPr>
        <p:spPr bwMode="auto">
          <a:xfrm>
            <a:off x="1447800" y="4679950"/>
            <a:ext cx="211138" cy="255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 flipH="1">
            <a:off x="1238250" y="3914775"/>
            <a:ext cx="293688" cy="3571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cxnSp>
        <p:nvCxnSpPr>
          <p:cNvPr id="199713" name="AutoShape 33"/>
          <p:cNvCxnSpPr>
            <a:cxnSpLocks noChangeShapeType="1"/>
            <a:stCxn id="199708" idx="5"/>
            <a:endCxn id="199710" idx="0"/>
          </p:cNvCxnSpPr>
          <p:nvPr/>
        </p:nvCxnSpPr>
        <p:spPr bwMode="auto">
          <a:xfrm>
            <a:off x="1582738" y="3929063"/>
            <a:ext cx="390525" cy="3429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9714" name="AutoShape 34"/>
          <p:cNvCxnSpPr>
            <a:cxnSpLocks noChangeShapeType="1"/>
            <a:stCxn id="199710" idx="4"/>
            <a:endCxn id="199711" idx="6"/>
          </p:cNvCxnSpPr>
          <p:nvPr/>
        </p:nvCxnSpPr>
        <p:spPr bwMode="auto">
          <a:xfrm flipH="1">
            <a:off x="1658938" y="4527550"/>
            <a:ext cx="312737" cy="2794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9715" name="AutoShape 35"/>
          <p:cNvCxnSpPr>
            <a:cxnSpLocks noChangeShapeType="1"/>
            <a:stCxn id="199709" idx="4"/>
            <a:endCxn id="199711" idx="2"/>
          </p:cNvCxnSpPr>
          <p:nvPr/>
        </p:nvCxnSpPr>
        <p:spPr bwMode="auto">
          <a:xfrm>
            <a:off x="1154113" y="4527550"/>
            <a:ext cx="293687" cy="280988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9716" name="AutoShape 36"/>
          <p:cNvCxnSpPr>
            <a:cxnSpLocks noChangeShapeType="1"/>
            <a:stCxn id="199708" idx="3"/>
            <a:endCxn id="199709" idx="0"/>
          </p:cNvCxnSpPr>
          <p:nvPr/>
        </p:nvCxnSpPr>
        <p:spPr bwMode="auto">
          <a:xfrm flipH="1">
            <a:off x="1154113" y="3929063"/>
            <a:ext cx="280987" cy="3429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354013" y="411797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x=v</a:t>
            </a:r>
            <a:r>
              <a:rPr lang="en-US" baseline="-25000" smtClean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99718" name="Text Box 38"/>
          <p:cNvSpPr txBox="1">
            <a:spLocks noChangeArrowheads="1"/>
          </p:cNvSpPr>
          <p:nvPr/>
        </p:nvSpPr>
        <p:spPr bwMode="auto">
          <a:xfrm>
            <a:off x="1692275" y="37195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995363" y="37195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1042988" y="45561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99721" name="Text Box 41"/>
          <p:cNvSpPr txBox="1">
            <a:spLocks noChangeArrowheads="1"/>
          </p:cNvSpPr>
          <p:nvPr/>
        </p:nvSpPr>
        <p:spPr bwMode="auto">
          <a:xfrm>
            <a:off x="1824038" y="4627563"/>
            <a:ext cx="236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9722" name="Text Box 42"/>
          <p:cNvSpPr txBox="1">
            <a:spLocks noChangeArrowheads="1"/>
          </p:cNvSpPr>
          <p:nvPr/>
        </p:nvSpPr>
        <p:spPr bwMode="auto">
          <a:xfrm>
            <a:off x="2074863" y="4117975"/>
            <a:ext cx="763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y=v</a:t>
            </a:r>
            <a:r>
              <a:rPr lang="en-US" baseline="-25000" smtClean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99723" name="Text Box 43"/>
          <p:cNvSpPr txBox="1">
            <a:spLocks noChangeArrowheads="1"/>
          </p:cNvSpPr>
          <p:nvPr/>
        </p:nvSpPr>
        <p:spPr bwMode="auto">
          <a:xfrm>
            <a:off x="1444625" y="3281363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v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99724" name="Text Box 44"/>
          <p:cNvSpPr txBox="1">
            <a:spLocks noChangeArrowheads="1"/>
          </p:cNvSpPr>
          <p:nvPr/>
        </p:nvSpPr>
        <p:spPr bwMode="auto">
          <a:xfrm>
            <a:off x="1444625" y="48656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v</a:t>
            </a:r>
            <a:r>
              <a:rPr lang="en-US" baseline="-25000" smtClean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9725" name="Text Box 45"/>
          <p:cNvSpPr txBox="1">
            <a:spLocks noChangeArrowheads="1"/>
          </p:cNvSpPr>
          <p:nvPr/>
        </p:nvSpPr>
        <p:spPr bwMode="auto">
          <a:xfrm>
            <a:off x="3203575" y="3352800"/>
            <a:ext cx="59404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363538" indent="-1841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Tra x e y, il cammino minimo: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FFFFFF"/>
                </a:solidFill>
              </a:rPr>
              <a:t>0-vincolato è lungo +</a:t>
            </a: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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1-vincolato è </a:t>
            </a:r>
            <a:r>
              <a:rPr lang="en-US" sz="2000" smtClean="0">
                <a:solidFill>
                  <a:srgbClr val="FFFFFF"/>
                </a:solidFill>
              </a:rPr>
              <a:t>lungo +</a:t>
            </a: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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2-vincolato è </a:t>
            </a:r>
            <a:r>
              <a:rPr lang="en-US" sz="2000" smtClean="0">
                <a:solidFill>
                  <a:srgbClr val="FFFFFF"/>
                </a:solidFill>
              </a:rPr>
              <a:t>lungo 8: &lt;x,</a:t>
            </a:r>
            <a:r>
              <a:rPr lang="en-US" sz="2000" smtClean="0">
                <a:solidFill>
                  <a:srgbClr val="FFFF00"/>
                </a:solidFill>
              </a:rPr>
              <a:t>v</a:t>
            </a:r>
            <a:r>
              <a:rPr lang="en-US" sz="2000" baseline="-25000" smtClean="0">
                <a:solidFill>
                  <a:srgbClr val="FFFF00"/>
                </a:solidFill>
              </a:rPr>
              <a:t>2</a:t>
            </a:r>
            <a:r>
              <a:rPr lang="en-US" sz="2000" smtClean="0">
                <a:solidFill>
                  <a:srgbClr val="FFFFFF"/>
                </a:solidFill>
              </a:rPr>
              <a:t>,y&gt;;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3-vincolato è </a:t>
            </a:r>
            <a:r>
              <a:rPr lang="en-US" sz="2000" smtClean="0">
                <a:solidFill>
                  <a:srgbClr val="FFFFFF"/>
                </a:solidFill>
              </a:rPr>
              <a:t>lungo 5: &lt;x,</a:t>
            </a:r>
            <a:r>
              <a:rPr lang="en-US" sz="2000" smtClean="0">
                <a:solidFill>
                  <a:srgbClr val="FFFF00"/>
                </a:solidFill>
              </a:rPr>
              <a:t>v</a:t>
            </a:r>
            <a:r>
              <a:rPr lang="en-US" sz="2000" baseline="-25000" smtClean="0">
                <a:solidFill>
                  <a:srgbClr val="FFFF00"/>
                </a:solidFill>
              </a:rPr>
              <a:t>2</a:t>
            </a:r>
            <a:r>
              <a:rPr lang="en-US" sz="2000" smtClean="0">
                <a:solidFill>
                  <a:srgbClr val="FFFFFF"/>
                </a:solidFill>
              </a:rPr>
              <a:t>,</a:t>
            </a:r>
            <a:r>
              <a:rPr lang="en-US" sz="2000" smtClean="0">
                <a:solidFill>
                  <a:srgbClr val="FFFF00"/>
                </a:solidFill>
              </a:rPr>
              <a:t>v</a:t>
            </a:r>
            <a:r>
              <a:rPr lang="en-US" sz="2000" baseline="-25000" smtClean="0">
                <a:solidFill>
                  <a:srgbClr val="FFFF00"/>
                </a:solidFill>
              </a:rPr>
              <a:t>3</a:t>
            </a:r>
            <a:r>
              <a:rPr lang="en-US" sz="2000" smtClean="0">
                <a:solidFill>
                  <a:srgbClr val="FFFFFF"/>
                </a:solidFill>
              </a:rPr>
              <a:t>,y&gt;;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FFFFFF"/>
                </a:solidFill>
                <a:sym typeface="Symbol" pitchFamily="18" charset="2"/>
              </a:rPr>
              <a:t>4-vincolato (ovvero senza vincoli) è </a:t>
            </a:r>
            <a:r>
              <a:rPr lang="en-US" sz="2000" smtClean="0">
                <a:solidFill>
                  <a:srgbClr val="FFFFFF"/>
                </a:solidFill>
              </a:rPr>
              <a:t>lungo 5.</a:t>
            </a:r>
          </a:p>
        </p:txBody>
      </p:sp>
      <p:sp>
        <p:nvSpPr>
          <p:cNvPr id="199726" name="Text Box 46"/>
          <p:cNvSpPr txBox="1">
            <a:spLocks noChangeArrowheads="1"/>
          </p:cNvSpPr>
          <p:nvPr/>
        </p:nvSpPr>
        <p:spPr bwMode="auto">
          <a:xfrm>
            <a:off x="396875" y="5414963"/>
            <a:ext cx="813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1938" indent="-26193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mtClean="0">
                <a:solidFill>
                  <a:srgbClr val="FFFFFF"/>
                </a:solidFill>
                <a:latin typeface="Times New Roman" pitchFamily="18" charset="0"/>
              </a:rPr>
              <a:t>Idea di Floyd e Warshall: calcolare</a:t>
            </a:r>
            <a:r>
              <a:rPr lang="it-IT" smtClean="0">
                <a:solidFill>
                  <a:srgbClr val="FFFF00"/>
                </a:solidFill>
                <a:latin typeface="Times New Roman" pitchFamily="18" charset="0"/>
              </a:rPr>
              <a:t> cammini minimi k-vincolati per k=0,1,…, n</a:t>
            </a: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5" name="AutoShape 34"/>
          <p:cNvCxnSpPr>
            <a:cxnSpLocks noChangeShapeType="1"/>
            <a:stCxn id="199708" idx="4"/>
            <a:endCxn id="199711" idx="0"/>
          </p:cNvCxnSpPr>
          <p:nvPr/>
        </p:nvCxnSpPr>
        <p:spPr bwMode="auto">
          <a:xfrm>
            <a:off x="1508125" y="3965575"/>
            <a:ext cx="46038" cy="71437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1331913" y="4124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27366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08" grpId="0" animBg="1"/>
      <p:bldP spid="199709" grpId="0" animBg="1"/>
      <p:bldP spid="199710" grpId="0" animBg="1"/>
      <p:bldP spid="199711" grpId="0" animBg="1"/>
      <p:bldP spid="199712" grpId="0" animBg="1"/>
      <p:bldP spid="199717" grpId="0"/>
      <p:bldP spid="199718" grpId="0"/>
      <p:bldP spid="199719" grpId="0"/>
      <p:bldP spid="199720" grpId="0"/>
      <p:bldP spid="199721" grpId="0"/>
      <p:bldP spid="199722" grpId="0"/>
      <p:bldP spid="199723" grpId="0"/>
      <p:bldP spid="199724" grpId="0"/>
      <p:bldP spid="199725" grpId="0"/>
      <p:bldP spid="1997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Richiamo: gerarchia delle classi</a:t>
            </a:r>
          </a:p>
        </p:txBody>
      </p:sp>
      <p:sp>
        <p:nvSpPr>
          <p:cNvPr id="6" name="Ovale 5"/>
          <p:cNvSpPr/>
          <p:nvPr/>
        </p:nvSpPr>
        <p:spPr>
          <a:xfrm>
            <a:off x="285720" y="1643050"/>
            <a:ext cx="8358246" cy="457203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3568" y="2298134"/>
            <a:ext cx="7416824" cy="3291106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857356" y="3357562"/>
            <a:ext cx="4500594" cy="1871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285984" y="3643314"/>
            <a:ext cx="3000396" cy="78581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86116" y="192880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Decidibili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ExpTime</a:t>
            </a: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(ARRESTO(k))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24268" y="3845486"/>
            <a:ext cx="13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P (ricerca)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08104" y="414908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131840" y="4478047"/>
            <a:ext cx="2376264" cy="6071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848" y="4596949"/>
            <a:ext cx="253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NP-completi (SAT)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8CC7285-E769-4DB9-AAA1-4C465B4813DD}" type="slidenum">
              <a:rPr lang="it-IT" sz="1400" smtClean="0">
                <a:solidFill>
                  <a:srgbClr val="FFFFFF"/>
                </a:solidFill>
              </a:rPr>
              <a:pPr/>
              <a:t>20</a:t>
            </a:fld>
            <a:endParaRPr lang="it-IT" sz="1400" smtClean="0">
              <a:solidFill>
                <a:srgbClr val="FFFFFF"/>
              </a:solidFill>
            </a:endParaRPr>
          </a:p>
        </p:txBody>
      </p:sp>
      <p:pic>
        <p:nvPicPr>
          <p:cNvPr id="20073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508500"/>
            <a:ext cx="49260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sz="4000" b="1" smtClean="0">
                <a:solidFill>
                  <a:srgbClr val="FFFFFF"/>
                </a:solidFill>
              </a:rPr>
              <a:t>Relazioni tra distanze vincolate</a:t>
            </a:r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457200" y="5581650"/>
            <a:ext cx="838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sym typeface="Symbol" pitchFamily="18" charset="2"/>
              </a:rPr>
              <a:t></a:t>
            </a:r>
            <a:r>
              <a:rPr lang="it-IT" sz="2800" smtClean="0">
                <a:solidFill>
                  <a:srgbClr val="FFFFFF"/>
                </a:solidFill>
              </a:rPr>
              <a:t>L’algoritmo calcola d</a:t>
            </a:r>
            <a:r>
              <a:rPr lang="it-IT" sz="2800" baseline="-25000" smtClean="0">
                <a:solidFill>
                  <a:srgbClr val="FFFFFF"/>
                </a:solidFill>
              </a:rPr>
              <a:t>xy  </a:t>
            </a:r>
            <a:r>
              <a:rPr lang="it-IT" sz="2800" smtClean="0">
                <a:solidFill>
                  <a:srgbClr val="FFFF00"/>
                </a:solidFill>
              </a:rPr>
              <a:t>dal basso verso l’alto</a:t>
            </a:r>
            <a:r>
              <a:rPr lang="it-IT" sz="2800" smtClean="0">
                <a:solidFill>
                  <a:srgbClr val="FFFFFF"/>
                </a:solidFill>
              </a:rPr>
              <a:t>, incrementando k da 0 a n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23850" y="1252538"/>
            <a:ext cx="8523288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800" dirty="0" smtClean="0">
                <a:solidFill>
                  <a:srgbClr val="FFFFFF"/>
                </a:solidFill>
              </a:rPr>
              <a:t>Sia </a:t>
            </a:r>
            <a:r>
              <a:rPr lang="it-IT" sz="2800" dirty="0" err="1" smtClean="0">
                <a:solidFill>
                  <a:srgbClr val="FFFFFF"/>
                </a:solidFill>
              </a:rPr>
              <a:t>d</a:t>
            </a:r>
            <a:r>
              <a:rPr lang="it-IT" sz="2800" baseline="-25000" dirty="0" err="1" smtClean="0">
                <a:solidFill>
                  <a:srgbClr val="FFFFFF"/>
                </a:solidFill>
              </a:rPr>
              <a:t>xy</a:t>
            </a:r>
            <a:r>
              <a:rPr lang="it-IT" sz="2800" dirty="0" smtClean="0">
                <a:solidFill>
                  <a:srgbClr val="FFFFFF"/>
                </a:solidFill>
              </a:rPr>
              <a:t> il costo di un cammino minimo </a:t>
            </a:r>
            <a:r>
              <a:rPr lang="it-IT" sz="2800" dirty="0" smtClean="0">
                <a:solidFill>
                  <a:srgbClr val="FFFF00"/>
                </a:solidFill>
              </a:rPr>
              <a:t>k</a:t>
            </a:r>
            <a:r>
              <a:rPr lang="it-IT" sz="2800" dirty="0" smtClean="0">
                <a:solidFill>
                  <a:srgbClr val="FFFFFF"/>
                </a:solidFill>
              </a:rPr>
              <a:t>-vincolato da x a y. Chiaramente, valgono le seguenti proprietà: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sz="2400" dirty="0" err="1" smtClean="0">
                <a:solidFill>
                  <a:srgbClr val="FFFFFF"/>
                </a:solidFill>
              </a:rPr>
              <a:t>d</a:t>
            </a:r>
            <a:r>
              <a:rPr lang="it-IT" sz="2400" baseline="-25000" dirty="0" err="1" smtClean="0">
                <a:solidFill>
                  <a:srgbClr val="FFFFFF"/>
                </a:solidFill>
              </a:rPr>
              <a:t>xy</a:t>
            </a:r>
            <a:r>
              <a:rPr lang="it-IT" sz="2400" dirty="0" smtClean="0">
                <a:solidFill>
                  <a:srgbClr val="FFFFFF"/>
                </a:solidFill>
              </a:rPr>
              <a:t>= w(</a:t>
            </a:r>
            <a:r>
              <a:rPr lang="it-IT" sz="2400" dirty="0" err="1" smtClean="0">
                <a:solidFill>
                  <a:srgbClr val="FFFFFF"/>
                </a:solidFill>
              </a:rPr>
              <a:t>x,y</a:t>
            </a:r>
            <a:r>
              <a:rPr lang="it-IT" sz="2400" dirty="0" smtClean="0">
                <a:solidFill>
                  <a:srgbClr val="FFFFFF"/>
                </a:solidFill>
              </a:rPr>
              <a:t>) se (</a:t>
            </a:r>
            <a:r>
              <a:rPr lang="it-IT" sz="2400" dirty="0" err="1" smtClean="0">
                <a:solidFill>
                  <a:srgbClr val="FFFFFF"/>
                </a:solidFill>
              </a:rPr>
              <a:t>x,y</a:t>
            </a:r>
            <a:r>
              <a:rPr lang="it-IT" sz="2400" dirty="0" smtClean="0">
                <a:solidFill>
                  <a:srgbClr val="FFFFFF"/>
                </a:solidFill>
              </a:rPr>
              <a:t>)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E,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+∞ altrimenti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d</a:t>
            </a:r>
            <a:r>
              <a:rPr lang="it-IT" sz="2000" baseline="-40000" dirty="0" smtClean="0">
                <a:solidFill>
                  <a:srgbClr val="FFFFFF"/>
                </a:solidFill>
                <a:sym typeface="Symbol" pitchFamily="18" charset="2"/>
              </a:rPr>
              <a:t>       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= d</a:t>
            </a:r>
            <a:r>
              <a:rPr lang="it-IT" sz="2000" baseline="-40000" dirty="0" smtClean="0">
                <a:solidFill>
                  <a:srgbClr val="FFFFFF"/>
                </a:solidFill>
                <a:sym typeface="Symbol" pitchFamily="18" charset="2"/>
              </a:rPr>
              <a:t>    </a:t>
            </a:r>
            <a:r>
              <a:rPr lang="it-IT" sz="2000" dirty="0" smtClean="0">
                <a:solidFill>
                  <a:srgbClr val="FFFFFF"/>
                </a:solidFill>
                <a:sym typeface="Symbol" pitchFamily="18" charset="2"/>
              </a:rPr>
              <a:t>    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e</a:t>
            </a:r>
            <a:r>
              <a:rPr lang="it-IT" sz="2000" baseline="-40000" dirty="0" smtClean="0">
                <a:solidFill>
                  <a:srgbClr val="FFFFFF"/>
                </a:solidFill>
                <a:sym typeface="Symbol" pitchFamily="18" charset="2"/>
              </a:rPr>
              <a:t>     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d</a:t>
            </a:r>
            <a:r>
              <a:rPr lang="it-IT" sz="2400" baseline="-2500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   </a:t>
            </a:r>
            <a:r>
              <a:rPr lang="it-IT" sz="2000" baseline="-40000" dirty="0" smtClean="0">
                <a:solidFill>
                  <a:srgbClr val="FFFFFF"/>
                </a:solidFill>
                <a:sym typeface="Symbol" pitchFamily="18" charset="2"/>
              </a:rPr>
              <a:t>  </a:t>
            </a:r>
            <a:r>
              <a:rPr lang="it-IT" sz="2400" dirty="0" smtClean="0">
                <a:solidFill>
                  <a:srgbClr val="FFFFFF"/>
                </a:solidFill>
                <a:sym typeface="Symbol" pitchFamily="18" charset="2"/>
              </a:rPr>
              <a:t>= d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sz="2400" dirty="0" err="1" smtClean="0">
                <a:solidFill>
                  <a:srgbClr val="FFFFFF"/>
                </a:solidFill>
              </a:rPr>
              <a:t>d</a:t>
            </a:r>
            <a:r>
              <a:rPr lang="it-IT" sz="2400" baseline="-25000" dirty="0" err="1" smtClean="0">
                <a:solidFill>
                  <a:srgbClr val="FFFFFF"/>
                </a:solidFill>
              </a:rPr>
              <a:t>xy</a:t>
            </a:r>
            <a:r>
              <a:rPr lang="it-IT" sz="2400" dirty="0" smtClean="0">
                <a:solidFill>
                  <a:srgbClr val="FFFFFF"/>
                </a:solidFill>
              </a:rPr>
              <a:t>= </a:t>
            </a:r>
            <a:r>
              <a:rPr lang="it-IT" sz="2400" dirty="0" err="1" smtClean="0">
                <a:solidFill>
                  <a:srgbClr val="FFFFFF"/>
                </a:solidFill>
              </a:rPr>
              <a:t>d</a:t>
            </a:r>
            <a:r>
              <a:rPr lang="it-IT" sz="2400" baseline="-25000" dirty="0" err="1" smtClean="0">
                <a:solidFill>
                  <a:srgbClr val="FFFFFF"/>
                </a:solidFill>
              </a:rPr>
              <a:t>xy</a:t>
            </a:r>
            <a:endParaRPr lang="it-IT" sz="2400" baseline="-25000" dirty="0" smtClean="0">
              <a:solidFill>
                <a:srgbClr val="FFFFFF"/>
              </a:solidFill>
            </a:endParaRPr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1403350" y="1052513"/>
            <a:ext cx="3206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baseline="-25000" smtClean="0">
                <a:solidFill>
                  <a:srgbClr val="FFFF00"/>
                </a:solidFill>
              </a:rPr>
              <a:t>k</a:t>
            </a:r>
            <a:endParaRPr lang="en-US" sz="3200" baseline="-25000" smtClean="0">
              <a:solidFill>
                <a:srgbClr val="FFFF00"/>
              </a:solidFill>
            </a:endParaRPr>
          </a:p>
        </p:txBody>
      </p:sp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1262063" y="2133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3059113" y="2565400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00"/>
                </a:solidFill>
              </a:rPr>
              <a:t>k</a:t>
            </a:r>
            <a:r>
              <a:rPr lang="en-US" sz="1600" smtClean="0">
                <a:solidFill>
                  <a:srgbClr val="FFFFFF"/>
                </a:solidFill>
              </a:rPr>
              <a:t>-1</a:t>
            </a:r>
          </a:p>
        </p:txBody>
      </p: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323850" y="3500438"/>
            <a:ext cx="838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800" smtClean="0">
                <a:solidFill>
                  <a:srgbClr val="FFFFFF"/>
                </a:solidFill>
              </a:rPr>
              <a:t>Per le proprietà di cui sopra e per la proprietà di minimalità dei sottocammini di cammini minimi, si ha:</a:t>
            </a:r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1258888" y="2997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1982788" y="2565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00"/>
                </a:solidFill>
              </a:rPr>
              <a:t>k</a:t>
            </a: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3781425" y="2565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00"/>
                </a:solidFill>
              </a:rPr>
              <a:t>k</a:t>
            </a:r>
          </a:p>
        </p:txBody>
      </p:sp>
      <p:sp>
        <p:nvSpPr>
          <p:cNvPr id="11279" name="Text Box 25"/>
          <p:cNvSpPr txBox="1">
            <a:spLocks noChangeArrowheads="1"/>
          </p:cNvSpPr>
          <p:nvPr/>
        </p:nvSpPr>
        <p:spPr bwMode="auto">
          <a:xfrm>
            <a:off x="1236663" y="2565400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00"/>
                </a:solidFill>
              </a:rPr>
              <a:t>k</a:t>
            </a:r>
            <a:r>
              <a:rPr lang="en-US" sz="1600" smtClean="0">
                <a:solidFill>
                  <a:srgbClr val="FFFFFF"/>
                </a:solidFill>
              </a:rPr>
              <a:t>-1</a:t>
            </a:r>
          </a:p>
        </p:txBody>
      </p:sp>
      <p:pic>
        <p:nvPicPr>
          <p:cNvPr id="20073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508500"/>
            <a:ext cx="48260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1233488" y="2781300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xv</a:t>
            </a:r>
            <a:r>
              <a:rPr lang="en-US" sz="1600" baseline="-25000" smtClean="0">
                <a:solidFill>
                  <a:srgbClr val="FFFF00"/>
                </a:solidFill>
              </a:rPr>
              <a:t>k</a:t>
            </a:r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1979613" y="2781300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xv</a:t>
            </a:r>
            <a:r>
              <a:rPr lang="en-US" sz="1600" baseline="-25000" smtClean="0">
                <a:solidFill>
                  <a:srgbClr val="FFFF00"/>
                </a:solidFill>
              </a:rPr>
              <a:t>k</a:t>
            </a:r>
          </a:p>
        </p:txBody>
      </p:sp>
      <p:sp>
        <p:nvSpPr>
          <p:cNvPr id="11283" name="Text Box 25"/>
          <p:cNvSpPr txBox="1">
            <a:spLocks noChangeArrowheads="1"/>
          </p:cNvSpPr>
          <p:nvPr/>
        </p:nvSpPr>
        <p:spPr bwMode="auto">
          <a:xfrm>
            <a:off x="3825875" y="2781300"/>
            <a:ext cx="458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v</a:t>
            </a:r>
            <a:r>
              <a:rPr lang="en-US" sz="1600" baseline="-25000" smtClean="0">
                <a:solidFill>
                  <a:srgbClr val="FFFF00"/>
                </a:solidFill>
              </a:rPr>
              <a:t>k</a:t>
            </a:r>
            <a:r>
              <a:rPr lang="en-US" sz="1600" smtClean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1284" name="Text Box 25"/>
          <p:cNvSpPr txBox="1">
            <a:spLocks noChangeArrowheads="1"/>
          </p:cNvSpPr>
          <p:nvPr/>
        </p:nvSpPr>
        <p:spPr bwMode="auto">
          <a:xfrm>
            <a:off x="3033713" y="2781300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FFFF"/>
                </a:solidFill>
              </a:rPr>
              <a:t>v</a:t>
            </a:r>
            <a:r>
              <a:rPr lang="en-US" sz="1600" baseline="-25000" smtClean="0">
                <a:solidFill>
                  <a:srgbClr val="FFFF00"/>
                </a:solidFill>
              </a:rPr>
              <a:t>k</a:t>
            </a:r>
            <a:r>
              <a:rPr lang="en-US" sz="1600" smtClean="0">
                <a:solidFill>
                  <a:srgbClr val="FFFFFF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49142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8" grpId="0"/>
      <p:bldP spid="200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8CCC929-0636-4829-837D-3626119403B0}" type="slidenum">
              <a:rPr lang="it-IT" sz="1400" smtClean="0">
                <a:solidFill>
                  <a:srgbClr val="FFFFFF"/>
                </a:solidFill>
              </a:rPr>
              <a:pPr/>
              <a:t>21</a:t>
            </a:fld>
            <a:endParaRPr lang="it-IT" sz="1400" smtClean="0">
              <a:solidFill>
                <a:srgbClr val="FFFFFF"/>
              </a:solidFill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black">
          <a:xfrm>
            <a:off x="76200" y="393700"/>
            <a:ext cx="891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sz="4000" b="1" smtClean="0">
                <a:solidFill>
                  <a:srgbClr val="FFFFFF"/>
                </a:solidFill>
              </a:rPr>
              <a:t>Pseudocodice</a:t>
            </a:r>
            <a:endParaRPr lang="it-IT" sz="4000" b="1" smtClean="0">
              <a:solidFill>
                <a:srgbClr val="FF0000"/>
              </a:solidFill>
            </a:endParaRPr>
          </a:p>
        </p:txBody>
      </p:sp>
      <p:grpSp>
        <p:nvGrpSpPr>
          <p:cNvPr id="12293" name="Group 9"/>
          <p:cNvGrpSpPr>
            <a:grpSpLocks/>
          </p:cNvGrpSpPr>
          <p:nvPr/>
        </p:nvGrpSpPr>
        <p:grpSpPr bwMode="auto">
          <a:xfrm>
            <a:off x="228600" y="3727470"/>
            <a:ext cx="8686800" cy="1870075"/>
            <a:chOff x="144" y="1392"/>
            <a:chExt cx="5472" cy="1178"/>
          </a:xfrm>
        </p:grpSpPr>
        <p:pic>
          <p:nvPicPr>
            <p:cNvPr id="1229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392"/>
              <a:ext cx="5472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4560" y="2112"/>
              <a:ext cx="1056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2400" smtClean="0">
                <a:solidFill>
                  <a:srgbClr val="000000"/>
                </a:solidFill>
                <a:latin typeface="Times" pitchFamily="18" charset="0"/>
              </a:endParaRPr>
            </a:p>
          </p:txBody>
        </p:sp>
      </p:grp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733800" y="6172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2030060" y="5724545"/>
            <a:ext cx="4780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it-IT" sz="3200" dirty="0" smtClean="0">
                <a:solidFill>
                  <a:srgbClr val="FFFFFF"/>
                </a:solidFill>
              </a:rPr>
              <a:t>Tempo di esecuzione:</a:t>
            </a:r>
            <a:r>
              <a:rPr lang="it-IT" sz="3200" dirty="0" smtClean="0">
                <a:solidFill>
                  <a:srgbClr val="FFFF00"/>
                </a:solidFill>
              </a:rPr>
              <a:t> </a:t>
            </a:r>
            <a:r>
              <a:rPr lang="it-IT" sz="3200" dirty="0" smtClean="0">
                <a:solidFill>
                  <a:srgbClr val="FFFF00"/>
                </a:solidFill>
                <a:sym typeface="Symbol" pitchFamily="18" charset="2"/>
              </a:rPr>
              <a:t></a:t>
            </a:r>
            <a:r>
              <a:rPr lang="it-IT" sz="3200" dirty="0" smtClean="0">
                <a:solidFill>
                  <a:srgbClr val="FFFF00"/>
                </a:solidFill>
              </a:rPr>
              <a:t>(n</a:t>
            </a:r>
            <a:r>
              <a:rPr lang="it-IT" sz="3200" baseline="30000" dirty="0" smtClean="0">
                <a:solidFill>
                  <a:srgbClr val="FFFF00"/>
                </a:solidFill>
              </a:rPr>
              <a:t>3</a:t>
            </a:r>
            <a:r>
              <a:rPr lang="it-IT" sz="3200" dirty="0" smtClean="0">
                <a:solidFill>
                  <a:srgbClr val="FFFF00"/>
                </a:solidFill>
              </a:rPr>
              <a:t>)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28600" y="1196752"/>
            <a:ext cx="8763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it-IT" sz="3200" dirty="0" smtClean="0">
                <a:solidFill>
                  <a:srgbClr val="FFFFFF"/>
                </a:solidFill>
              </a:rPr>
              <a:t>Supponiamo che il grafo sia rappresentato mediante una </a:t>
            </a:r>
            <a:r>
              <a:rPr lang="it-IT" sz="3200" dirty="0" smtClean="0">
                <a:solidFill>
                  <a:srgbClr val="FFFF00"/>
                </a:solidFill>
              </a:rPr>
              <a:t>matrice di adiacenza</a:t>
            </a:r>
            <a:r>
              <a:rPr lang="it-IT" sz="3200" dirty="0" smtClean="0">
                <a:solidFill>
                  <a:srgbClr val="FFFFFF"/>
                </a:solidFill>
              </a:rPr>
              <a:t> di dimensione </a:t>
            </a:r>
            <a:r>
              <a:rPr lang="it-IT" sz="3200" dirty="0" err="1" smtClean="0">
                <a:solidFill>
                  <a:srgbClr val="FFFF00"/>
                </a:solidFill>
              </a:rPr>
              <a:t>n</a:t>
            </a:r>
            <a:r>
              <a:rPr lang="it-IT" sz="3200" dirty="0" err="1" smtClean="0">
                <a:solidFill>
                  <a:srgbClr val="FFFF00"/>
                </a:solidFill>
                <a:sym typeface="Symbol"/>
              </a:rPr>
              <a:t></a:t>
            </a:r>
            <a:r>
              <a:rPr lang="it-IT" sz="3200" dirty="0" err="1" smtClean="0">
                <a:solidFill>
                  <a:srgbClr val="FFFF00"/>
                </a:solidFill>
              </a:rPr>
              <a:t>n</a:t>
            </a:r>
            <a:r>
              <a:rPr lang="it-IT" sz="3200" dirty="0" smtClean="0">
                <a:solidFill>
                  <a:srgbClr val="FFFFFF"/>
                </a:solidFill>
              </a:rPr>
              <a:t>, in cui l’elemento </a:t>
            </a:r>
            <a:r>
              <a:rPr lang="it-IT" sz="3200" dirty="0" smtClean="0">
                <a:solidFill>
                  <a:srgbClr val="FFFF00"/>
                </a:solidFill>
              </a:rPr>
              <a:t>(</a:t>
            </a:r>
            <a:r>
              <a:rPr lang="it-IT" sz="3200" dirty="0" err="1" smtClean="0">
                <a:solidFill>
                  <a:srgbClr val="FFFF00"/>
                </a:solidFill>
              </a:rPr>
              <a:t>i,j</a:t>
            </a:r>
            <a:r>
              <a:rPr lang="it-IT" sz="3200" dirty="0" smtClean="0">
                <a:solidFill>
                  <a:srgbClr val="FFFF00"/>
                </a:solidFill>
              </a:rPr>
              <a:t>)</a:t>
            </a:r>
            <a:r>
              <a:rPr lang="it-IT" sz="3200" dirty="0" smtClean="0">
                <a:solidFill>
                  <a:srgbClr val="FFFFFF"/>
                </a:solidFill>
              </a:rPr>
              <a:t> contiene il peso dell’arco </a:t>
            </a:r>
            <a:r>
              <a:rPr lang="it-IT" sz="3200" dirty="0" smtClean="0">
                <a:solidFill>
                  <a:srgbClr val="FFFF00"/>
                </a:solidFill>
              </a:rPr>
              <a:t>(</a:t>
            </a:r>
            <a:r>
              <a:rPr lang="it-IT" sz="3200" dirty="0" err="1" smtClean="0">
                <a:solidFill>
                  <a:srgbClr val="FFFF00"/>
                </a:solidFill>
              </a:rPr>
              <a:t>i,j</a:t>
            </a:r>
            <a:r>
              <a:rPr lang="it-IT" sz="3200" dirty="0" smtClean="0">
                <a:solidFill>
                  <a:srgbClr val="FFFF00"/>
                </a:solidFill>
              </a:rPr>
              <a:t>)</a:t>
            </a:r>
            <a:r>
              <a:rPr lang="it-IT" sz="3200" dirty="0" smtClean="0">
                <a:solidFill>
                  <a:srgbClr val="FFFFFF"/>
                </a:solidFill>
              </a:rPr>
              <a:t>, se esiste, e </a:t>
            </a:r>
            <a:r>
              <a:rPr lang="it-IT" sz="3200" dirty="0" smtClean="0">
                <a:solidFill>
                  <a:srgbClr val="FFFF00"/>
                </a:solidFill>
              </a:rPr>
              <a:t>+∞</a:t>
            </a:r>
            <a:r>
              <a:rPr lang="it-IT" sz="3200" dirty="0" smtClean="0">
                <a:solidFill>
                  <a:srgbClr val="FFFFFF"/>
                </a:solidFill>
              </a:rPr>
              <a:t> altrimenti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6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Risolvere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in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approssimato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in NP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5496"/>
            <a:ext cx="9144000" cy="457200"/>
          </a:xfrm>
        </p:spPr>
        <p:txBody>
          <a:bodyPr/>
          <a:lstStyle/>
          <a:p>
            <a:r>
              <a:rPr lang="it-IT" sz="3600" dirty="0" smtClean="0">
                <a:solidFill>
                  <a:srgbClr val="3366FF"/>
                </a:solidFill>
              </a:rPr>
              <a:t>Algoritmi approssimati</a:t>
            </a:r>
            <a:endParaRPr lang="it-IT" sz="36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14400"/>
            <a:ext cx="8262966" cy="5410200"/>
          </a:xfrm>
        </p:spPr>
        <p:txBody>
          <a:bodyPr/>
          <a:lstStyle/>
          <a:p>
            <a:r>
              <a:rPr lang="en-US" dirty="0" smtClean="0"/>
              <a:t>D. </a:t>
            </a:r>
            <a:r>
              <a:rPr lang="it-IT" dirty="0" smtClean="0">
                <a:solidFill>
                  <a:srgbClr val="000000"/>
                </a:solidFill>
              </a:rPr>
              <a:t>Supponiamo di dover risolvere un problema NP-hard. Cosa posso fare?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R.  </a:t>
            </a:r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it-IT" dirty="0" smtClean="0">
                <a:solidFill>
                  <a:schemeClr val="tx1"/>
                </a:solidFill>
              </a:rPr>
              <a:t>Teoria</a:t>
            </a:r>
            <a:r>
              <a:rPr lang="en-US" dirty="0" smtClean="0">
                <a:solidFill>
                  <a:schemeClr val="tx1"/>
                </a:solidFill>
              </a:rPr>
              <a:t> dice </a:t>
            </a:r>
            <a:r>
              <a:rPr lang="it-IT" dirty="0" smtClean="0">
                <a:solidFill>
                  <a:schemeClr val="tx1"/>
                </a:solidFill>
              </a:rPr>
              <a:t>che è </a:t>
            </a:r>
            <a:r>
              <a:rPr lang="it-IT" dirty="0" smtClean="0">
                <a:solidFill>
                  <a:srgbClr val="0000FF"/>
                </a:solidFill>
              </a:rPr>
              <a:t>improbabile</a:t>
            </a:r>
            <a:r>
              <a:rPr lang="it-IT" dirty="0" smtClean="0">
                <a:solidFill>
                  <a:schemeClr val="tx1"/>
                </a:solidFill>
              </a:rPr>
              <a:t> trovare un algoritmo che abbia tempo polinomiale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 smtClean="0"/>
          </a:p>
          <a:p>
            <a:r>
              <a:rPr lang="it-IT" dirty="0" smtClean="0"/>
              <a:t>Dobbiamo sacrificare una delle tre caratteristiche desiderate.</a:t>
            </a:r>
            <a:endParaRPr lang="en-US" dirty="0" smtClean="0"/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Risolvere il problema all'ottimo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Risolvere il problema in tempo polinomiale</a:t>
            </a:r>
            <a:r>
              <a:rPr lang="en-US" dirty="0" smtClean="0"/>
              <a:t>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Risolvere istanze arbitrarie del problema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it-IT" dirty="0" smtClean="0">
                <a:solidFill>
                  <a:srgbClr val="0000FF"/>
                </a:solidFill>
                <a:sym typeface="Symbol" pitchFamily="18" charset="2"/>
              </a:rPr>
              <a:t>Algoritmo di </a:t>
            </a:r>
            <a:r>
              <a:rPr lang="it-IT" dirty="0" smtClean="0">
                <a:solidFill>
                  <a:srgbClr val="0000FF"/>
                </a:solidFill>
                <a:sym typeface="Symbol" pitchFamily="18" charset="2"/>
              </a:rPr>
              <a:t>-a</a:t>
            </a:r>
            <a:r>
              <a:rPr lang="it-IT" dirty="0" smtClean="0">
                <a:solidFill>
                  <a:srgbClr val="0000FF"/>
                </a:solidFill>
              </a:rPr>
              <a:t>pprossimazione: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Gira </a:t>
            </a:r>
            <a:r>
              <a:rPr lang="it-IT" dirty="0" smtClean="0">
                <a:solidFill>
                  <a:srgbClr val="000000"/>
                </a:solidFill>
              </a:rPr>
              <a:t>in tempo </a:t>
            </a:r>
            <a:r>
              <a:rPr lang="it-IT" dirty="0" smtClean="0">
                <a:solidFill>
                  <a:srgbClr val="000000"/>
                </a:solidFill>
              </a:rPr>
              <a:t>polinomiale e risolve </a:t>
            </a:r>
            <a:r>
              <a:rPr lang="it-IT" dirty="0" smtClean="0">
                <a:solidFill>
                  <a:srgbClr val="000000"/>
                </a:solidFill>
              </a:rPr>
              <a:t>istanze arbitrarie del </a:t>
            </a:r>
            <a:r>
              <a:rPr lang="it-IT" dirty="0" smtClean="0">
                <a:solidFill>
                  <a:srgbClr val="000000"/>
                </a:solidFill>
              </a:rPr>
              <a:t>problema, ma </a:t>
            </a:r>
            <a:r>
              <a:rPr lang="it-IT" dirty="0" smtClean="0">
                <a:solidFill>
                  <a:srgbClr val="FF0000"/>
                </a:solidFill>
              </a:rPr>
              <a:t>trova </a:t>
            </a:r>
            <a:r>
              <a:rPr lang="it-IT" dirty="0" smtClean="0">
                <a:solidFill>
                  <a:srgbClr val="FF0000"/>
                </a:solidFill>
              </a:rPr>
              <a:t>soluzioni entro un rapporto </a:t>
            </a:r>
            <a:r>
              <a:rPr lang="it-IT" dirty="0" smtClean="0">
                <a:solidFill>
                  <a:srgbClr val="FF0000"/>
                </a:solidFill>
                <a:latin typeface="Symbol"/>
              </a:rPr>
              <a:t></a:t>
            </a:r>
            <a:r>
              <a:rPr lang="it-IT" dirty="0" smtClean="0">
                <a:solidFill>
                  <a:srgbClr val="FF0000"/>
                </a:solidFill>
              </a:rPr>
              <a:t> dal vero ottimo</a:t>
            </a:r>
            <a:r>
              <a:rPr lang="it-IT" dirty="0" smtClean="0">
                <a:sym typeface="Symbol" pitchFamily="18" charset="2"/>
              </a:rPr>
              <a:t>.</a:t>
            </a:r>
            <a:endParaRPr lang="it-IT" dirty="0" smtClean="0"/>
          </a:p>
          <a:p>
            <a:pPr lvl="1"/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Sfida. </a:t>
            </a:r>
            <a:r>
              <a:rPr lang="it-IT" dirty="0" smtClean="0">
                <a:solidFill>
                  <a:srgbClr val="000000"/>
                </a:solidFill>
              </a:rPr>
              <a:t>E' necessario dimostrare che il valore di una soluzione è vicino all'ottimo, senza nemmeno sapere quale sia il valore ottimo</a:t>
            </a:r>
            <a:r>
              <a:rPr lang="it-IT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 err="1" smtClean="0">
                <a:solidFill>
                  <a:srgbClr val="3366FF"/>
                </a:solidFill>
              </a:rPr>
              <a:t>Approssimazione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239000" cy="41148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sz="2800" dirty="0" smtClean="0"/>
              <a:t>Un algoritmo che restituisce una risposta </a:t>
            </a:r>
            <a:r>
              <a:rPr lang="it-IT" sz="2800" dirty="0" smtClean="0">
                <a:solidFill>
                  <a:srgbClr val="CC0000"/>
                </a:solidFill>
              </a:rPr>
              <a:t>C</a:t>
            </a:r>
            <a:r>
              <a:rPr lang="it-IT" sz="2800" dirty="0" smtClean="0"/>
              <a:t> che è “vicina” alla soluzione ottima </a:t>
            </a:r>
            <a:r>
              <a:rPr lang="it-IT" sz="2800" dirty="0" smtClean="0">
                <a:solidFill>
                  <a:srgbClr val="CC0000"/>
                </a:solidFill>
              </a:rPr>
              <a:t>C*</a:t>
            </a:r>
            <a:r>
              <a:rPr lang="it-IT" sz="2800" dirty="0" smtClean="0"/>
              <a:t> è detto un </a:t>
            </a:r>
            <a:r>
              <a:rPr lang="it-IT" sz="2800" i="1" dirty="0" smtClean="0">
                <a:solidFill>
                  <a:srgbClr val="FF0000"/>
                </a:solidFill>
              </a:rPr>
              <a:t>algoritmo di approssimazione</a:t>
            </a:r>
            <a:r>
              <a:rPr lang="it-IT" sz="2800" dirty="0" smtClean="0"/>
              <a:t>.</a:t>
            </a:r>
            <a:endParaRPr lang="en-US" altLang="he-IL" sz="2800" dirty="0" smtClean="0"/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sz="2800" dirty="0" smtClean="0"/>
              <a:t>La “vicinanza” solitamente è misurata dal limite del rapporto </a:t>
            </a:r>
            <a:r>
              <a:rPr lang="it-IT" sz="2800" dirty="0" smtClean="0">
                <a:solidFill>
                  <a:srgbClr val="CC0000"/>
                </a:solidFill>
                <a:latin typeface="Symbol"/>
              </a:rPr>
              <a:t></a:t>
            </a:r>
            <a:r>
              <a:rPr lang="it-IT" sz="2800" dirty="0" smtClean="0">
                <a:solidFill>
                  <a:srgbClr val="CC0000"/>
                </a:solidFill>
              </a:rPr>
              <a:t>(n)</a:t>
            </a:r>
            <a:r>
              <a:rPr lang="it-IT" sz="2800" dirty="0" smtClean="0"/>
              <a:t> che l'algoritmo produce </a:t>
            </a:r>
            <a:r>
              <a:rPr lang="en-US" altLang="he-IL" sz="2800" dirty="0" smtClean="0">
                <a:sym typeface="Symbol" pitchFamily="18" charset="2"/>
              </a:rPr>
              <a:t>:</a:t>
            </a:r>
          </a:p>
          <a:p>
            <a:pPr marL="803275" lvl="1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altLang="he-IL" sz="2800" dirty="0" smtClean="0">
                <a:sym typeface="Symbol" pitchFamily="18" charset="2"/>
              </a:rPr>
              <a:t>Pb di Minimizzazione</a:t>
            </a:r>
            <a:r>
              <a:rPr lang="en-US" altLang="he-IL" sz="2800" dirty="0" smtClean="0">
                <a:sym typeface="Symbol" pitchFamily="18" charset="2"/>
              </a:rPr>
              <a:t>: 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C/C* ≤ (n)</a:t>
            </a:r>
            <a:endParaRPr lang="en-US" altLang="he-IL" sz="2800" dirty="0" smtClean="0"/>
          </a:p>
          <a:p>
            <a:pPr marL="803275" lvl="1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altLang="he-IL" sz="2800" dirty="0" smtClean="0">
                <a:sym typeface="Symbol" pitchFamily="18" charset="2"/>
              </a:rPr>
              <a:t>Pb di </a:t>
            </a:r>
            <a:r>
              <a:rPr lang="it-IT" altLang="he-IL" sz="2800" dirty="0" err="1" smtClean="0">
                <a:sym typeface="Symbol" pitchFamily="18" charset="2"/>
              </a:rPr>
              <a:t>Massimizzazion</a:t>
            </a:r>
            <a:r>
              <a:rPr lang="en-US" altLang="he-IL" sz="2800" dirty="0" smtClean="0">
                <a:sym typeface="Symbol" pitchFamily="18" charset="2"/>
              </a:rPr>
              <a:t>e: 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C*/C ≤ (n)</a:t>
            </a:r>
            <a:endParaRPr lang="en-US" altLang="he-IL" sz="2800" dirty="0" smtClean="0"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-108520" y="235496"/>
            <a:ext cx="9144000" cy="457200"/>
          </a:xfrm>
        </p:spPr>
        <p:txBody>
          <a:bodyPr/>
          <a:lstStyle/>
          <a:p>
            <a:r>
              <a:rPr lang="en-US" altLang="en-US" sz="4000" dirty="0">
                <a:solidFill>
                  <a:srgbClr val="3366FF"/>
                </a:solidFill>
              </a:rPr>
              <a:t>TSP</a:t>
            </a:r>
            <a:r>
              <a:rPr lang="en-US" altLang="en-US" dirty="0" smtClean="0"/>
              <a:t> </a:t>
            </a:r>
            <a:r>
              <a:rPr lang="en-US" altLang="en-US" sz="4000" dirty="0">
                <a:solidFill>
                  <a:srgbClr val="3366FF"/>
                </a:solidFill>
              </a:rPr>
              <a:t>is </a:t>
            </a:r>
            <a:r>
              <a:rPr lang="en-US" altLang="en-US" sz="4000" dirty="0" smtClean="0">
                <a:solidFill>
                  <a:srgbClr val="3366FF"/>
                </a:solidFill>
              </a:rPr>
              <a:t>very </a:t>
            </a:r>
            <a:r>
              <a:rPr lang="en-US" altLang="en-US" sz="4000" dirty="0" err="1" smtClean="0">
                <a:solidFill>
                  <a:srgbClr val="3366FF"/>
                </a:solidFill>
              </a:rPr>
              <a:t>very</a:t>
            </a:r>
            <a:r>
              <a:rPr lang="en-US" altLang="en-US" sz="4000" dirty="0" smtClean="0">
                <a:solidFill>
                  <a:srgbClr val="3366FF"/>
                </a:solidFill>
              </a:rPr>
              <a:t> hard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2048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51520" y="1115144"/>
            <a:ext cx="8568952" cy="5410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he-IL" sz="2800" dirty="0" smtClean="0">
                <a:solidFill>
                  <a:schemeClr val="hlink"/>
                </a:solidFill>
              </a:rPr>
              <a:t>It can be shown </a:t>
            </a:r>
            <a:r>
              <a:rPr lang="en-US" altLang="he-IL" sz="2800" dirty="0" smtClean="0">
                <a:solidFill>
                  <a:schemeClr val="hlink"/>
                </a:solidFill>
              </a:rPr>
              <a:t>that, unless P=NP, </a:t>
            </a:r>
            <a:r>
              <a:rPr lang="en-US" altLang="he-IL" sz="2800" dirty="0" smtClean="0">
                <a:solidFill>
                  <a:schemeClr val="hlink"/>
                </a:solidFill>
              </a:rPr>
              <a:t>it is impossible to find any </a:t>
            </a:r>
            <a:r>
              <a:rPr lang="en-US" altLang="he-IL" sz="2800" dirty="0" smtClean="0">
                <a:solidFill>
                  <a:srgbClr val="FF0000"/>
                </a:solidFill>
              </a:rPr>
              <a:t>p(n)-approximation </a:t>
            </a:r>
            <a:r>
              <a:rPr lang="en-US" altLang="he-IL" sz="2800" dirty="0" smtClean="0">
                <a:solidFill>
                  <a:schemeClr val="hlink"/>
                </a:solidFill>
              </a:rPr>
              <a:t>algorithm for it, where </a:t>
            </a:r>
            <a:r>
              <a:rPr lang="en-US" altLang="he-IL" sz="2800" dirty="0" smtClean="0">
                <a:solidFill>
                  <a:srgbClr val="FF0000"/>
                </a:solidFill>
              </a:rPr>
              <a:t>p </a:t>
            </a:r>
            <a:r>
              <a:rPr lang="en-US" altLang="he-IL" sz="2800" dirty="0" smtClean="0">
                <a:solidFill>
                  <a:schemeClr val="hlink"/>
                </a:solidFill>
              </a:rPr>
              <a:t>is any polynomial in the number of nodes of the graph</a:t>
            </a:r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he-IL" sz="2800" dirty="0" smtClean="0">
                <a:solidFill>
                  <a:schemeClr val="hlink"/>
                </a:solidFill>
              </a:rPr>
              <a:t>However, if the edge weights satisfy the </a:t>
            </a:r>
            <a:r>
              <a:rPr lang="en-US" altLang="he-IL" sz="2800" dirty="0" smtClean="0">
                <a:solidFill>
                  <a:srgbClr val="FF0000"/>
                </a:solidFill>
              </a:rPr>
              <a:t>triangle inequality</a:t>
            </a:r>
            <a:r>
              <a:rPr lang="en-US" altLang="he-IL" sz="2800" dirty="0" smtClean="0">
                <a:solidFill>
                  <a:schemeClr val="hlink"/>
                </a:solidFill>
              </a:rPr>
              <a:t>, then the problem becomes </a:t>
            </a:r>
            <a:r>
              <a:rPr lang="en-US" altLang="he-IL" sz="2800" dirty="0" smtClean="0">
                <a:solidFill>
                  <a:srgbClr val="FF0000"/>
                </a:solidFill>
              </a:rPr>
              <a:t>3/2-approximable</a:t>
            </a:r>
            <a:r>
              <a:rPr lang="en-US" altLang="he-IL" sz="2800" dirty="0" smtClean="0">
                <a:solidFill>
                  <a:schemeClr val="hlink"/>
                </a:solidFill>
              </a:rPr>
              <a:t> (</a:t>
            </a:r>
            <a:r>
              <a:rPr lang="en-US" altLang="he-IL" sz="2800" dirty="0" err="1" smtClean="0">
                <a:solidFill>
                  <a:schemeClr val="hlink"/>
                </a:solidFill>
              </a:rPr>
              <a:t>Christofides</a:t>
            </a:r>
            <a:r>
              <a:rPr lang="en-US" altLang="he-IL" sz="2800" dirty="0" smtClean="0">
                <a:solidFill>
                  <a:schemeClr val="hlink"/>
                </a:solidFill>
              </a:rPr>
              <a:t> algorithm)</a:t>
            </a:r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he-IL" sz="2800" dirty="0" smtClean="0">
                <a:solidFill>
                  <a:schemeClr val="hlink"/>
                </a:solidFill>
              </a:rPr>
              <a:t>Notice that this is a reasonable restriction: </a:t>
            </a:r>
            <a:r>
              <a:rPr lang="en-US" altLang="he-IL" sz="2800" dirty="0" smtClean="0">
                <a:solidFill>
                  <a:srgbClr val="FF0000"/>
                </a:solidFill>
              </a:rPr>
              <a:t>Euclidean graphs </a:t>
            </a:r>
            <a:r>
              <a:rPr lang="en-US" altLang="he-IL" sz="2800" dirty="0" smtClean="0">
                <a:solidFill>
                  <a:schemeClr val="hlink"/>
                </a:solidFill>
              </a:rPr>
              <a:t>(i.e., graphs whose nodes are points on the Euclidean plane, and whose edges are the corresponding Euclidean distances) do actually satisfy the triangle inequality</a:t>
            </a:r>
            <a:endParaRPr lang="en-US" altLang="he-IL" sz="28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1026"/>
          <p:cNvSpPr>
            <a:spLocks noChangeArrowheads="1"/>
          </p:cNvSpPr>
          <p:nvPr/>
        </p:nvSpPr>
        <p:spPr bwMode="auto">
          <a:xfrm>
            <a:off x="2667000" y="4038600"/>
            <a:ext cx="4343400" cy="1905000"/>
          </a:xfrm>
          <a:prstGeom prst="rtTriangle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1508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3366FF"/>
                </a:solidFill>
              </a:rPr>
              <a:t>The Triangle Inequality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21509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724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800" dirty="0" smtClean="0">
                <a:solidFill>
                  <a:schemeClr val="hlink"/>
                </a:solidFill>
              </a:rPr>
              <a:t>Definition:</a:t>
            </a:r>
            <a:r>
              <a:rPr lang="en-US" altLang="he-IL" sz="2800" dirty="0" smtClean="0"/>
              <a:t> We say the cost function </a:t>
            </a:r>
            <a:r>
              <a:rPr lang="en-US" altLang="he-IL" sz="2800" dirty="0" smtClean="0">
                <a:solidFill>
                  <a:schemeClr val="accent1"/>
                </a:solidFill>
              </a:rPr>
              <a:t>c</a:t>
            </a:r>
            <a:r>
              <a:rPr lang="en-US" altLang="he-IL" sz="2800" dirty="0" smtClean="0"/>
              <a:t> satisfies the triangle inequality, if</a:t>
            </a:r>
          </a:p>
          <a:p>
            <a:pPr>
              <a:buFontTx/>
              <a:buNone/>
            </a:pPr>
            <a:endParaRPr lang="en-US" altLang="he-IL" sz="2800" dirty="0" smtClean="0"/>
          </a:p>
          <a:p>
            <a:pPr algn="ctr">
              <a:buFontTx/>
              <a:buNone/>
            </a:pP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 </a:t>
            </a:r>
            <a:r>
              <a:rPr lang="en-US" altLang="he-IL" sz="2800" dirty="0" err="1" smtClean="0">
                <a:solidFill>
                  <a:schemeClr val="accent1"/>
                </a:solidFill>
                <a:sym typeface="Symbol" pitchFamily="18" charset="2"/>
              </a:rPr>
              <a:t>u,v,wV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 : c(</a:t>
            </a:r>
            <a:r>
              <a:rPr lang="en-US" altLang="he-IL" sz="2800" dirty="0" err="1" smtClean="0">
                <a:solidFill>
                  <a:schemeClr val="accent1"/>
                </a:solidFill>
                <a:sym typeface="Symbol" pitchFamily="18" charset="2"/>
              </a:rPr>
              <a:t>u,v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)+c(</a:t>
            </a:r>
            <a:r>
              <a:rPr lang="en-US" altLang="he-IL" sz="2800" dirty="0" err="1" smtClean="0">
                <a:solidFill>
                  <a:schemeClr val="accent1"/>
                </a:solidFill>
                <a:sym typeface="Symbol" pitchFamily="18" charset="2"/>
              </a:rPr>
              <a:t>v,w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)c(</a:t>
            </a:r>
            <a:r>
              <a:rPr lang="en-US" altLang="he-IL" sz="2800" dirty="0" err="1" smtClean="0">
                <a:solidFill>
                  <a:schemeClr val="accent1"/>
                </a:solidFill>
                <a:sym typeface="Symbol" pitchFamily="18" charset="2"/>
              </a:rPr>
              <a:t>u,w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)</a:t>
            </a:r>
            <a:endParaRPr lang="en-US" altLang="he-IL" sz="28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4554" y="366926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>
                <a:solidFill>
                  <a:schemeClr val="accent1"/>
                </a:solidFill>
                <a:sym typeface="Symbol" pitchFamily="18" charset="2"/>
              </a:rPr>
              <a:t>u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010400" y="557426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smtClean="0">
                <a:solidFill>
                  <a:schemeClr val="accent1"/>
                </a:solidFill>
                <a:sym typeface="Symbol" pitchFamily="18" charset="2"/>
              </a:rPr>
              <a:t>v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514554" y="5969721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smtClean="0">
                <a:solidFill>
                  <a:schemeClr val="accent1"/>
                </a:solidFill>
                <a:sym typeface="Symbol" pitchFamily="18" charset="2"/>
              </a:rPr>
              <a:t>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rgbClr val="3366FF"/>
                </a:solidFill>
              </a:rPr>
              <a:t>A 2-approximation algorithm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824" y="1115144"/>
            <a:ext cx="7848600" cy="54102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he-IL" sz="2800" dirty="0" smtClean="0"/>
              <a:t>Let </a:t>
            </a:r>
            <a:r>
              <a:rPr lang="en-US" altLang="he-IL" sz="2800" dirty="0" smtClean="0">
                <a:solidFill>
                  <a:schemeClr val="accent1"/>
                </a:solidFill>
              </a:rPr>
              <a:t>G=(</a:t>
            </a:r>
            <a:r>
              <a:rPr lang="en-US" altLang="he-IL" sz="2800" dirty="0" err="1" smtClean="0">
                <a:solidFill>
                  <a:schemeClr val="accent1"/>
                </a:solidFill>
              </a:rPr>
              <a:t>V,E,w</a:t>
            </a:r>
            <a:r>
              <a:rPr lang="en-US" altLang="he-IL" sz="2800" dirty="0" smtClean="0">
                <a:solidFill>
                  <a:schemeClr val="accent1"/>
                </a:solidFill>
              </a:rPr>
              <a:t>)</a:t>
            </a:r>
            <a:r>
              <a:rPr lang="en-US" altLang="he-IL" sz="2800" dirty="0" smtClean="0">
                <a:solidFill>
                  <a:srgbClr val="0000FF"/>
                </a:solidFill>
              </a:rPr>
              <a:t> denote the input graph; notice that </a:t>
            </a:r>
            <a:r>
              <a:rPr lang="en-US" altLang="he-IL" sz="2800" dirty="0" smtClean="0">
                <a:solidFill>
                  <a:srgbClr val="FF0000"/>
                </a:solidFill>
              </a:rPr>
              <a:t>G</a:t>
            </a:r>
            <a:r>
              <a:rPr lang="en-US" altLang="he-IL" sz="2800" dirty="0" smtClean="0">
                <a:solidFill>
                  <a:srgbClr val="0000FF"/>
                </a:solidFill>
              </a:rPr>
              <a:t> is </a:t>
            </a:r>
            <a:r>
              <a:rPr lang="en-US" altLang="he-IL" sz="2800" dirty="0" smtClean="0">
                <a:solidFill>
                  <a:srgbClr val="FF0000"/>
                </a:solidFill>
              </a:rPr>
              <a:t>complete</a:t>
            </a:r>
            <a:r>
              <a:rPr lang="en-US" altLang="he-IL" sz="2800" dirty="0" smtClean="0">
                <a:solidFill>
                  <a:srgbClr val="0000FF"/>
                </a:solidFill>
              </a:rPr>
              <a:t> (i.e., there is an edge for each pair of nodes) and </a:t>
            </a:r>
            <a:r>
              <a:rPr lang="en-US" altLang="he-IL" sz="2800" dirty="0" smtClean="0">
                <a:solidFill>
                  <a:srgbClr val="FF0000"/>
                </a:solidFill>
              </a:rPr>
              <a:t>w</a:t>
            </a:r>
            <a:r>
              <a:rPr lang="en-US" altLang="he-IL" sz="2800" dirty="0" smtClean="0">
                <a:solidFill>
                  <a:srgbClr val="0000FF"/>
                </a:solidFill>
              </a:rPr>
              <a:t> satisfies the </a:t>
            </a:r>
            <a:r>
              <a:rPr lang="en-US" altLang="he-IL" sz="2800" dirty="0" smtClean="0">
                <a:solidFill>
                  <a:srgbClr val="FF0000"/>
                </a:solidFill>
              </a:rPr>
              <a:t>triangle inequality</a:t>
            </a:r>
            <a:r>
              <a:rPr lang="en-US" altLang="he-IL" sz="2800" dirty="0" smtClean="0"/>
              <a:t>;</a:t>
            </a:r>
            <a:r>
              <a:rPr lang="en-US" altLang="he-IL" sz="2800" dirty="0" smtClean="0">
                <a:solidFill>
                  <a:schemeClr val="accent1"/>
                </a:solidFill>
              </a:rPr>
              <a:t>  </a:t>
            </a:r>
            <a:endParaRPr lang="en-US" altLang="he-IL" sz="2800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he-IL" sz="2800" dirty="0" smtClean="0"/>
              <a:t>Compute </a:t>
            </a:r>
            <a:r>
              <a:rPr lang="en-US" altLang="he-IL" sz="2800" dirty="0" smtClean="0"/>
              <a:t>a </a:t>
            </a:r>
            <a:r>
              <a:rPr lang="en-US" altLang="he-IL" sz="2800" dirty="0" smtClean="0">
                <a:solidFill>
                  <a:schemeClr val="hlink"/>
                </a:solidFill>
              </a:rPr>
              <a:t>Minimum Spanning Tree</a:t>
            </a:r>
            <a:r>
              <a:rPr lang="en-US" altLang="he-IL" sz="2800" dirty="0" smtClean="0"/>
              <a:t> </a:t>
            </a:r>
            <a:r>
              <a:rPr lang="en-US" altLang="he-IL" sz="2800" dirty="0" smtClean="0">
                <a:solidFill>
                  <a:schemeClr val="hlink"/>
                </a:solidFill>
              </a:rPr>
              <a:t>(MST)</a:t>
            </a:r>
            <a:r>
              <a:rPr lang="en-US" altLang="he-IL" sz="2800" dirty="0" smtClean="0"/>
              <a:t> for </a:t>
            </a:r>
            <a:r>
              <a:rPr lang="en-US" altLang="he-IL" sz="2800" dirty="0" smtClean="0">
                <a:solidFill>
                  <a:schemeClr val="accent1"/>
                </a:solidFill>
              </a:rPr>
              <a:t>G</a:t>
            </a:r>
            <a:r>
              <a:rPr lang="en-US" altLang="he-IL" sz="2800" dirty="0" smtClean="0"/>
              <a:t>;</a:t>
            </a:r>
            <a:endParaRPr lang="en-US" altLang="he-IL" sz="2800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he-IL" sz="2800" dirty="0" smtClean="0"/>
              <a:t>Return the </a:t>
            </a:r>
            <a:r>
              <a:rPr lang="en-US" altLang="he-IL" sz="2800" dirty="0" smtClean="0"/>
              <a:t>Hamiltonian cycle </a:t>
            </a:r>
            <a:r>
              <a:rPr lang="en-US" altLang="he-IL" sz="2800" dirty="0" smtClean="0"/>
              <a:t>resulting from a </a:t>
            </a:r>
            <a:r>
              <a:rPr lang="en-US" altLang="he-IL" sz="2800" dirty="0" smtClean="0">
                <a:solidFill>
                  <a:srgbClr val="FF0000"/>
                </a:solidFill>
              </a:rPr>
              <a:t>preorder walk </a:t>
            </a:r>
            <a:r>
              <a:rPr lang="en-US" altLang="he-IL" sz="2800" dirty="0" smtClean="0"/>
              <a:t>on that tree.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672306" y="15046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3366FF"/>
                </a:solidFill>
              </a:rPr>
              <a:t>Minimum Spanning Tree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2057400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</a:rPr>
              <a:t>Input</a:t>
            </a:r>
            <a:r>
              <a:rPr lang="it-IT" sz="2800" dirty="0" smtClean="0"/>
              <a:t>: </a:t>
            </a:r>
            <a:r>
              <a:rPr lang="it-IT" sz="2800" dirty="0" err="1" smtClean="0"/>
              <a:t>given</a:t>
            </a:r>
            <a:r>
              <a:rPr lang="it-IT" sz="2800" dirty="0" smtClean="0"/>
              <a:t> a </a:t>
            </a:r>
            <a:r>
              <a:rPr lang="it-IT" sz="2800" dirty="0" err="1" smtClean="0"/>
              <a:t>weighted</a:t>
            </a:r>
            <a:r>
              <a:rPr lang="it-IT" sz="2800" dirty="0" smtClean="0"/>
              <a:t> </a:t>
            </a:r>
            <a:r>
              <a:rPr lang="it-IT" sz="2800" dirty="0" err="1" smtClean="0"/>
              <a:t>graph</a:t>
            </a:r>
            <a:r>
              <a:rPr lang="it-IT" sz="2800" dirty="0" smtClean="0"/>
              <a:t> </a:t>
            </a:r>
            <a:r>
              <a:rPr lang="it-IT" sz="2800" dirty="0" err="1" smtClean="0"/>
              <a:t>G=</a:t>
            </a:r>
            <a:r>
              <a:rPr lang="it-IT" sz="2800" dirty="0" smtClean="0"/>
              <a:t>(V,E,w)</a:t>
            </a:r>
          </a:p>
          <a:p>
            <a:pPr>
              <a:defRPr/>
            </a:pPr>
            <a:r>
              <a:rPr lang="it-IT" sz="2800" dirty="0">
                <a:solidFill>
                  <a:schemeClr val="bg2"/>
                </a:solidFill>
              </a:rPr>
              <a:t>G</a:t>
            </a:r>
            <a:r>
              <a:rPr lang="it-IT" sz="2800" dirty="0" smtClean="0">
                <a:solidFill>
                  <a:schemeClr val="bg2"/>
                </a:solidFill>
              </a:rPr>
              <a:t>oal</a:t>
            </a:r>
            <a:r>
              <a:rPr lang="it-IT" sz="2800" dirty="0" smtClean="0"/>
              <a:t>: compute a </a:t>
            </a:r>
            <a:r>
              <a:rPr lang="it-IT" sz="2800" dirty="0" err="1" smtClean="0"/>
              <a:t>spanning</a:t>
            </a:r>
            <a:r>
              <a:rPr lang="it-IT" sz="2800" dirty="0" smtClean="0"/>
              <a:t> </a:t>
            </a:r>
            <a:r>
              <a:rPr lang="it-IT" sz="2800" dirty="0" err="1" smtClean="0"/>
              <a:t>tree</a:t>
            </a:r>
            <a:r>
              <a:rPr lang="it-IT" sz="2800" dirty="0" smtClean="0"/>
              <a:t> T of minimum total </a:t>
            </a:r>
            <a:r>
              <a:rPr lang="it-IT" sz="2800" dirty="0" err="1" smtClean="0"/>
              <a:t>weight</a:t>
            </a:r>
            <a:r>
              <a:rPr lang="it-IT" sz="2800" dirty="0" smtClean="0"/>
              <a:t>, i.e. a </a:t>
            </a:r>
            <a:r>
              <a:rPr lang="it-IT" sz="2800" dirty="0" err="1" smtClean="0"/>
              <a:t>spanning</a:t>
            </a:r>
            <a:r>
              <a:rPr lang="it-IT" sz="2800" dirty="0" smtClean="0"/>
              <a:t> </a:t>
            </a:r>
            <a:r>
              <a:rPr lang="it-IT" sz="2800" dirty="0" err="1" smtClean="0"/>
              <a:t>tree</a:t>
            </a:r>
            <a:r>
              <a:rPr lang="it-IT" sz="2800" dirty="0" smtClean="0"/>
              <a:t> </a:t>
            </a:r>
            <a:r>
              <a:rPr lang="it-IT" sz="2800" dirty="0" err="1" smtClean="0"/>
              <a:t>minimizing</a:t>
            </a:r>
            <a:r>
              <a:rPr lang="it-IT" sz="2800" dirty="0" smtClean="0"/>
              <a:t> </a:t>
            </a:r>
            <a:r>
              <a:rPr lang="it-IT" sz="2800" dirty="0" smtClean="0">
                <a:sym typeface="Symbol"/>
              </a:rPr>
              <a:t></a:t>
            </a:r>
            <a:r>
              <a:rPr lang="it-IT" sz="2800" baseline="-25000" dirty="0" smtClean="0">
                <a:sym typeface="Symbol"/>
              </a:rPr>
              <a:t>eT</a:t>
            </a:r>
            <a:r>
              <a:rPr lang="it-IT" sz="2800" dirty="0" smtClean="0">
                <a:sym typeface="Symbol"/>
              </a:rPr>
              <a:t> w(e)</a:t>
            </a:r>
            <a:endParaRPr lang="it-IT" sz="2800" dirty="0" smtClean="0"/>
          </a:p>
        </p:txBody>
      </p:sp>
      <p:cxnSp>
        <p:nvCxnSpPr>
          <p:cNvPr id="23557" name="Connettore 2 42"/>
          <p:cNvCxnSpPr>
            <a:cxnSpLocks noChangeShapeType="1"/>
          </p:cNvCxnSpPr>
          <p:nvPr/>
        </p:nvCxnSpPr>
        <p:spPr bwMode="auto">
          <a:xfrm flipV="1">
            <a:off x="4776788" y="3881438"/>
            <a:ext cx="954087" cy="87947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Connettore 2 17"/>
          <p:cNvCxnSpPr>
            <a:cxnSpLocks noChangeShapeType="1"/>
          </p:cNvCxnSpPr>
          <p:nvPr/>
        </p:nvCxnSpPr>
        <p:spPr bwMode="auto">
          <a:xfrm flipV="1">
            <a:off x="2636838" y="4838700"/>
            <a:ext cx="668337" cy="6477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Ovale 6"/>
          <p:cNvSpPr>
            <a:spLocks noChangeArrowheads="1"/>
          </p:cNvSpPr>
          <p:nvPr/>
        </p:nvSpPr>
        <p:spPr bwMode="auto">
          <a:xfrm>
            <a:off x="1309688" y="4564063"/>
            <a:ext cx="360362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3560" name="Ovale 8"/>
          <p:cNvSpPr>
            <a:spLocks noChangeArrowheads="1"/>
          </p:cNvSpPr>
          <p:nvPr/>
        </p:nvSpPr>
        <p:spPr bwMode="auto">
          <a:xfrm>
            <a:off x="2282825" y="3633788"/>
            <a:ext cx="358775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3561" name="Ovale 10"/>
          <p:cNvSpPr>
            <a:spLocks noChangeArrowheads="1"/>
          </p:cNvSpPr>
          <p:nvPr/>
        </p:nvSpPr>
        <p:spPr bwMode="auto">
          <a:xfrm>
            <a:off x="2330450" y="5289550"/>
            <a:ext cx="358775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3562" name="Ovale 12"/>
          <p:cNvSpPr>
            <a:spLocks noChangeArrowheads="1"/>
          </p:cNvSpPr>
          <p:nvPr/>
        </p:nvSpPr>
        <p:spPr bwMode="auto">
          <a:xfrm>
            <a:off x="4386263" y="4581525"/>
            <a:ext cx="360362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3563" name="Ovale 14"/>
          <p:cNvSpPr>
            <a:spLocks noChangeArrowheads="1"/>
          </p:cNvSpPr>
          <p:nvPr/>
        </p:nvSpPr>
        <p:spPr bwMode="auto">
          <a:xfrm>
            <a:off x="3233738" y="4570413"/>
            <a:ext cx="360362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cxnSp>
        <p:nvCxnSpPr>
          <p:cNvPr id="23564" name="Connettore 2 17"/>
          <p:cNvCxnSpPr>
            <a:cxnSpLocks noChangeShapeType="1"/>
          </p:cNvCxnSpPr>
          <p:nvPr/>
        </p:nvCxnSpPr>
        <p:spPr bwMode="auto">
          <a:xfrm flipV="1">
            <a:off x="1577975" y="3900488"/>
            <a:ext cx="741363" cy="6492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Connettore 2 23"/>
          <p:cNvCxnSpPr>
            <a:cxnSpLocks noChangeShapeType="1"/>
          </p:cNvCxnSpPr>
          <p:nvPr/>
        </p:nvCxnSpPr>
        <p:spPr bwMode="auto">
          <a:xfrm>
            <a:off x="1651000" y="4878388"/>
            <a:ext cx="695325" cy="5905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Connettore 2 29"/>
          <p:cNvCxnSpPr>
            <a:cxnSpLocks noChangeShapeType="1"/>
          </p:cNvCxnSpPr>
          <p:nvPr/>
        </p:nvCxnSpPr>
        <p:spPr bwMode="auto">
          <a:xfrm>
            <a:off x="2586038" y="3902075"/>
            <a:ext cx="719137" cy="72072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Connettore 2 36"/>
          <p:cNvCxnSpPr>
            <a:cxnSpLocks noChangeShapeType="1"/>
          </p:cNvCxnSpPr>
          <p:nvPr/>
        </p:nvCxnSpPr>
        <p:spPr bwMode="auto">
          <a:xfrm flipH="1" flipV="1">
            <a:off x="1735138" y="4741863"/>
            <a:ext cx="1516062" cy="63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Connettore 2 42"/>
          <p:cNvCxnSpPr>
            <a:cxnSpLocks noChangeShapeType="1"/>
          </p:cNvCxnSpPr>
          <p:nvPr/>
        </p:nvCxnSpPr>
        <p:spPr bwMode="auto">
          <a:xfrm flipH="1" flipV="1">
            <a:off x="5764213" y="4046538"/>
            <a:ext cx="1587" cy="1236662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9" name="CasellaDiTesto 44"/>
          <p:cNvSpPr txBox="1">
            <a:spLocks noChangeArrowheads="1"/>
          </p:cNvSpPr>
          <p:nvPr/>
        </p:nvSpPr>
        <p:spPr bwMode="auto">
          <a:xfrm>
            <a:off x="2225675" y="44069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3570" name="CasellaDiTesto 45"/>
          <p:cNvSpPr txBox="1">
            <a:spLocks noChangeArrowheads="1"/>
          </p:cNvSpPr>
          <p:nvPr/>
        </p:nvSpPr>
        <p:spPr bwMode="auto">
          <a:xfrm>
            <a:off x="1577975" y="505460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23571" name="CasellaDiTesto 46"/>
          <p:cNvSpPr txBox="1">
            <a:spLocks noChangeArrowheads="1"/>
          </p:cNvSpPr>
          <p:nvPr/>
        </p:nvSpPr>
        <p:spPr bwMode="auto">
          <a:xfrm>
            <a:off x="3810000" y="4418013"/>
            <a:ext cx="30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72" name="CasellaDiTesto 47"/>
          <p:cNvSpPr txBox="1">
            <a:spLocks noChangeArrowheads="1"/>
          </p:cNvSpPr>
          <p:nvPr/>
        </p:nvSpPr>
        <p:spPr bwMode="auto">
          <a:xfrm>
            <a:off x="1649413" y="397510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73" name="CasellaDiTesto 48"/>
          <p:cNvSpPr txBox="1">
            <a:spLocks noChangeArrowheads="1"/>
          </p:cNvSpPr>
          <p:nvPr/>
        </p:nvSpPr>
        <p:spPr bwMode="auto">
          <a:xfrm>
            <a:off x="2873375" y="508635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74" name="CasellaDiTesto 49"/>
          <p:cNvSpPr txBox="1">
            <a:spLocks noChangeArrowheads="1"/>
          </p:cNvSpPr>
          <p:nvPr/>
        </p:nvSpPr>
        <p:spPr bwMode="auto">
          <a:xfrm>
            <a:off x="4962525" y="397510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75" name="CasellaDiTesto 50"/>
          <p:cNvSpPr txBox="1">
            <a:spLocks noChangeArrowheads="1"/>
          </p:cNvSpPr>
          <p:nvPr/>
        </p:nvSpPr>
        <p:spPr bwMode="auto">
          <a:xfrm>
            <a:off x="4926013" y="5126038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576" name="CasellaDiTesto 51"/>
          <p:cNvSpPr txBox="1">
            <a:spLocks noChangeArrowheads="1"/>
          </p:cNvSpPr>
          <p:nvPr/>
        </p:nvSpPr>
        <p:spPr bwMode="auto">
          <a:xfrm>
            <a:off x="5754688" y="4406900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577" name="CasellaDiTesto 52"/>
          <p:cNvSpPr txBox="1">
            <a:spLocks noChangeArrowheads="1"/>
          </p:cNvSpPr>
          <p:nvPr/>
        </p:nvSpPr>
        <p:spPr bwMode="auto">
          <a:xfrm>
            <a:off x="2819400" y="393382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3578" name="Ovale 12"/>
          <p:cNvSpPr>
            <a:spLocks noChangeArrowheads="1"/>
          </p:cNvSpPr>
          <p:nvPr/>
        </p:nvSpPr>
        <p:spPr bwMode="auto">
          <a:xfrm>
            <a:off x="5610225" y="3644900"/>
            <a:ext cx="360363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3579" name="Ovale 12"/>
          <p:cNvSpPr>
            <a:spLocks noChangeArrowheads="1"/>
          </p:cNvSpPr>
          <p:nvPr/>
        </p:nvSpPr>
        <p:spPr bwMode="auto">
          <a:xfrm>
            <a:off x="5594350" y="5343525"/>
            <a:ext cx="360363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cxnSp>
        <p:nvCxnSpPr>
          <p:cNvPr id="23580" name="Connettore 2 42"/>
          <p:cNvCxnSpPr>
            <a:cxnSpLocks noChangeShapeType="1"/>
          </p:cNvCxnSpPr>
          <p:nvPr/>
        </p:nvCxnSpPr>
        <p:spPr bwMode="auto">
          <a:xfrm flipH="1" flipV="1">
            <a:off x="4795838" y="4889500"/>
            <a:ext cx="815975" cy="633413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1" name="Connettore 2 36"/>
          <p:cNvCxnSpPr>
            <a:cxnSpLocks noChangeShapeType="1"/>
            <a:endCxn id="23563" idx="6"/>
          </p:cNvCxnSpPr>
          <p:nvPr/>
        </p:nvCxnSpPr>
        <p:spPr bwMode="auto">
          <a:xfrm flipH="1" flipV="1">
            <a:off x="3594100" y="4749800"/>
            <a:ext cx="809625" cy="11113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2" name="CasellaDiTesto 36"/>
          <p:cNvSpPr txBox="1">
            <a:spLocks noChangeArrowheads="1"/>
          </p:cNvSpPr>
          <p:nvPr/>
        </p:nvSpPr>
        <p:spPr bwMode="auto">
          <a:xfrm>
            <a:off x="1295400" y="45116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3583" name="CasellaDiTesto 37"/>
          <p:cNvSpPr txBox="1">
            <a:spLocks noChangeArrowheads="1"/>
          </p:cNvSpPr>
          <p:nvPr/>
        </p:nvSpPr>
        <p:spPr bwMode="auto">
          <a:xfrm>
            <a:off x="2266950" y="35814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3584" name="CasellaDiTesto 38"/>
          <p:cNvSpPr txBox="1">
            <a:spLocks noChangeArrowheads="1"/>
          </p:cNvSpPr>
          <p:nvPr/>
        </p:nvSpPr>
        <p:spPr bwMode="auto">
          <a:xfrm>
            <a:off x="2314575" y="52387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23585" name="CasellaDiTesto 39"/>
          <p:cNvSpPr txBox="1">
            <a:spLocks noChangeArrowheads="1"/>
          </p:cNvSpPr>
          <p:nvPr/>
        </p:nvSpPr>
        <p:spPr bwMode="auto">
          <a:xfrm>
            <a:off x="4371975" y="4530725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23586" name="CasellaDiTesto 40"/>
          <p:cNvSpPr txBox="1">
            <a:spLocks noChangeArrowheads="1"/>
          </p:cNvSpPr>
          <p:nvPr/>
        </p:nvSpPr>
        <p:spPr bwMode="auto">
          <a:xfrm>
            <a:off x="3219450" y="4518025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3587" name="CasellaDiTesto 13"/>
          <p:cNvSpPr txBox="1">
            <a:spLocks noChangeArrowheads="1"/>
          </p:cNvSpPr>
          <p:nvPr/>
        </p:nvSpPr>
        <p:spPr bwMode="auto">
          <a:xfrm>
            <a:off x="5595938" y="35941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23588" name="CasellaDiTesto 13"/>
          <p:cNvSpPr txBox="1">
            <a:spLocks noChangeArrowheads="1"/>
          </p:cNvSpPr>
          <p:nvPr/>
        </p:nvSpPr>
        <p:spPr bwMode="auto">
          <a:xfrm>
            <a:off x="5580063" y="529272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680244" y="27678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3366FF"/>
                </a:solidFill>
              </a:rPr>
              <a:t>Minimum Spanning Tree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2057400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</a:rPr>
              <a:t>Input</a:t>
            </a:r>
            <a:r>
              <a:rPr lang="it-IT" sz="2800" dirty="0" smtClean="0"/>
              <a:t>: </a:t>
            </a:r>
            <a:r>
              <a:rPr lang="it-IT" sz="2800" dirty="0" err="1" smtClean="0"/>
              <a:t>given</a:t>
            </a:r>
            <a:r>
              <a:rPr lang="it-IT" sz="2800" dirty="0" smtClean="0"/>
              <a:t> a </a:t>
            </a:r>
            <a:r>
              <a:rPr lang="it-IT" sz="2800" dirty="0" err="1" smtClean="0"/>
              <a:t>weighted</a:t>
            </a:r>
            <a:r>
              <a:rPr lang="it-IT" sz="2800" dirty="0" smtClean="0"/>
              <a:t> </a:t>
            </a:r>
            <a:r>
              <a:rPr lang="it-IT" sz="2800" dirty="0" err="1" smtClean="0"/>
              <a:t>graph</a:t>
            </a:r>
            <a:r>
              <a:rPr lang="it-IT" sz="2800" dirty="0" smtClean="0"/>
              <a:t> </a:t>
            </a:r>
            <a:r>
              <a:rPr lang="it-IT" sz="2800" dirty="0" err="1" smtClean="0"/>
              <a:t>G=</a:t>
            </a:r>
            <a:r>
              <a:rPr lang="it-IT" sz="2800" dirty="0" smtClean="0"/>
              <a:t>(V,E,w)</a:t>
            </a:r>
          </a:p>
          <a:p>
            <a:pPr>
              <a:defRPr/>
            </a:pPr>
            <a:r>
              <a:rPr lang="it-IT" sz="2800" dirty="0">
                <a:solidFill>
                  <a:schemeClr val="bg2"/>
                </a:solidFill>
              </a:rPr>
              <a:t>G</a:t>
            </a:r>
            <a:r>
              <a:rPr lang="it-IT" sz="2800" dirty="0" smtClean="0">
                <a:solidFill>
                  <a:schemeClr val="bg2"/>
                </a:solidFill>
              </a:rPr>
              <a:t>oal</a:t>
            </a:r>
            <a:r>
              <a:rPr lang="it-IT" sz="2800" dirty="0" smtClean="0"/>
              <a:t>: compute a </a:t>
            </a:r>
            <a:r>
              <a:rPr lang="it-IT" sz="2800" dirty="0" err="1" smtClean="0"/>
              <a:t>spanning</a:t>
            </a:r>
            <a:r>
              <a:rPr lang="it-IT" sz="2800" dirty="0" smtClean="0"/>
              <a:t> </a:t>
            </a:r>
            <a:r>
              <a:rPr lang="it-IT" sz="2800" dirty="0" err="1" smtClean="0"/>
              <a:t>tree</a:t>
            </a:r>
            <a:r>
              <a:rPr lang="it-IT" sz="2800" dirty="0" smtClean="0"/>
              <a:t> T of minimum total </a:t>
            </a:r>
            <a:r>
              <a:rPr lang="it-IT" sz="2800" dirty="0" err="1" smtClean="0"/>
              <a:t>weight</a:t>
            </a:r>
            <a:r>
              <a:rPr lang="it-IT" sz="2800" dirty="0" smtClean="0"/>
              <a:t>, i.e. a </a:t>
            </a:r>
            <a:r>
              <a:rPr lang="it-IT" sz="2800" dirty="0" err="1" smtClean="0"/>
              <a:t>spanning</a:t>
            </a:r>
            <a:r>
              <a:rPr lang="it-IT" sz="2800" dirty="0" smtClean="0"/>
              <a:t> </a:t>
            </a:r>
            <a:r>
              <a:rPr lang="it-IT" sz="2800" dirty="0" err="1" smtClean="0"/>
              <a:t>tree</a:t>
            </a:r>
            <a:r>
              <a:rPr lang="it-IT" sz="2800" dirty="0" smtClean="0"/>
              <a:t> </a:t>
            </a:r>
            <a:r>
              <a:rPr lang="it-IT" sz="2800" dirty="0" err="1" smtClean="0"/>
              <a:t>minimizing</a:t>
            </a:r>
            <a:r>
              <a:rPr lang="it-IT" sz="2800" dirty="0" smtClean="0"/>
              <a:t> </a:t>
            </a:r>
            <a:r>
              <a:rPr lang="it-IT" sz="2800" dirty="0" smtClean="0">
                <a:sym typeface="Symbol"/>
              </a:rPr>
              <a:t></a:t>
            </a:r>
            <a:r>
              <a:rPr lang="it-IT" sz="2800" baseline="-25000" dirty="0" smtClean="0">
                <a:sym typeface="Symbol"/>
              </a:rPr>
              <a:t>eT</a:t>
            </a:r>
            <a:r>
              <a:rPr lang="it-IT" sz="2800" dirty="0" smtClean="0">
                <a:sym typeface="Symbol"/>
              </a:rPr>
              <a:t> w(e)</a:t>
            </a:r>
            <a:endParaRPr lang="it-IT" sz="2800" dirty="0" smtClean="0"/>
          </a:p>
        </p:txBody>
      </p:sp>
      <p:sp>
        <p:nvSpPr>
          <p:cNvPr id="24581" name="CasellaDiTesto 39"/>
          <p:cNvSpPr txBox="1">
            <a:spLocks noChangeArrowheads="1"/>
          </p:cNvSpPr>
          <p:nvPr/>
        </p:nvSpPr>
        <p:spPr bwMode="auto">
          <a:xfrm>
            <a:off x="1143000" y="3621088"/>
            <a:ext cx="498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3600">
                <a:solidFill>
                  <a:srgbClr val="FFFF00"/>
                </a:solidFill>
              </a:rPr>
              <a:t>T</a:t>
            </a:r>
            <a:endParaRPr lang="en-US" sz="2800">
              <a:solidFill>
                <a:srgbClr val="FFFF00"/>
              </a:solidFill>
            </a:endParaRPr>
          </a:p>
        </p:txBody>
      </p:sp>
      <p:cxnSp>
        <p:nvCxnSpPr>
          <p:cNvPr id="24582" name="Connettore 2 42"/>
          <p:cNvCxnSpPr>
            <a:cxnSpLocks noChangeShapeType="1"/>
          </p:cNvCxnSpPr>
          <p:nvPr/>
        </p:nvCxnSpPr>
        <p:spPr bwMode="auto">
          <a:xfrm flipV="1">
            <a:off x="4776788" y="3881438"/>
            <a:ext cx="954087" cy="879475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Connettore 2 17"/>
          <p:cNvCxnSpPr>
            <a:cxnSpLocks noChangeShapeType="1"/>
          </p:cNvCxnSpPr>
          <p:nvPr/>
        </p:nvCxnSpPr>
        <p:spPr bwMode="auto">
          <a:xfrm flipV="1">
            <a:off x="2636838" y="4838700"/>
            <a:ext cx="668337" cy="64770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4" name="Ovale 78"/>
          <p:cNvSpPr>
            <a:spLocks noChangeArrowheads="1"/>
          </p:cNvSpPr>
          <p:nvPr/>
        </p:nvSpPr>
        <p:spPr bwMode="auto">
          <a:xfrm>
            <a:off x="1309688" y="4564063"/>
            <a:ext cx="360362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4585" name="Ovale 79"/>
          <p:cNvSpPr>
            <a:spLocks noChangeArrowheads="1"/>
          </p:cNvSpPr>
          <p:nvPr/>
        </p:nvSpPr>
        <p:spPr bwMode="auto">
          <a:xfrm>
            <a:off x="2282825" y="3633788"/>
            <a:ext cx="358775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4586" name="Ovale 80"/>
          <p:cNvSpPr>
            <a:spLocks noChangeArrowheads="1"/>
          </p:cNvSpPr>
          <p:nvPr/>
        </p:nvSpPr>
        <p:spPr bwMode="auto">
          <a:xfrm>
            <a:off x="2330450" y="5289550"/>
            <a:ext cx="358775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4587" name="Ovale 81"/>
          <p:cNvSpPr>
            <a:spLocks noChangeArrowheads="1"/>
          </p:cNvSpPr>
          <p:nvPr/>
        </p:nvSpPr>
        <p:spPr bwMode="auto">
          <a:xfrm>
            <a:off x="4386263" y="4581525"/>
            <a:ext cx="360362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4588" name="Ovale 82"/>
          <p:cNvSpPr>
            <a:spLocks noChangeArrowheads="1"/>
          </p:cNvSpPr>
          <p:nvPr/>
        </p:nvSpPr>
        <p:spPr bwMode="auto">
          <a:xfrm>
            <a:off x="3233738" y="4570413"/>
            <a:ext cx="360362" cy="358775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cxnSp>
        <p:nvCxnSpPr>
          <p:cNvPr id="24589" name="Connettore 2 17"/>
          <p:cNvCxnSpPr>
            <a:cxnSpLocks noChangeShapeType="1"/>
          </p:cNvCxnSpPr>
          <p:nvPr/>
        </p:nvCxnSpPr>
        <p:spPr bwMode="auto">
          <a:xfrm flipV="1">
            <a:off x="1577975" y="3900488"/>
            <a:ext cx="741363" cy="649287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Connettore 2 23"/>
          <p:cNvCxnSpPr>
            <a:cxnSpLocks noChangeShapeType="1"/>
          </p:cNvCxnSpPr>
          <p:nvPr/>
        </p:nvCxnSpPr>
        <p:spPr bwMode="auto">
          <a:xfrm>
            <a:off x="1651000" y="4878388"/>
            <a:ext cx="695325" cy="5905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Connettore 2 29"/>
          <p:cNvCxnSpPr>
            <a:cxnSpLocks noChangeShapeType="1"/>
          </p:cNvCxnSpPr>
          <p:nvPr/>
        </p:nvCxnSpPr>
        <p:spPr bwMode="auto">
          <a:xfrm>
            <a:off x="2586038" y="3902075"/>
            <a:ext cx="719137" cy="72072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Connettore 2 36"/>
          <p:cNvCxnSpPr>
            <a:cxnSpLocks noChangeShapeType="1"/>
          </p:cNvCxnSpPr>
          <p:nvPr/>
        </p:nvCxnSpPr>
        <p:spPr bwMode="auto">
          <a:xfrm flipH="1" flipV="1">
            <a:off x="1735138" y="4741863"/>
            <a:ext cx="1516062" cy="635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Connettore 2 42"/>
          <p:cNvCxnSpPr>
            <a:cxnSpLocks noChangeShapeType="1"/>
          </p:cNvCxnSpPr>
          <p:nvPr/>
        </p:nvCxnSpPr>
        <p:spPr bwMode="auto">
          <a:xfrm flipH="1" flipV="1">
            <a:off x="5764213" y="4046538"/>
            <a:ext cx="1587" cy="1236662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4" name="CasellaDiTesto 44"/>
          <p:cNvSpPr txBox="1">
            <a:spLocks noChangeArrowheads="1"/>
          </p:cNvSpPr>
          <p:nvPr/>
        </p:nvSpPr>
        <p:spPr bwMode="auto">
          <a:xfrm>
            <a:off x="2225675" y="44069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4595" name="CasellaDiTesto 45"/>
          <p:cNvSpPr txBox="1">
            <a:spLocks noChangeArrowheads="1"/>
          </p:cNvSpPr>
          <p:nvPr/>
        </p:nvSpPr>
        <p:spPr bwMode="auto">
          <a:xfrm>
            <a:off x="1577975" y="505460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24596" name="CasellaDiTesto 46"/>
          <p:cNvSpPr txBox="1">
            <a:spLocks noChangeArrowheads="1"/>
          </p:cNvSpPr>
          <p:nvPr/>
        </p:nvSpPr>
        <p:spPr bwMode="auto">
          <a:xfrm>
            <a:off x="3810000" y="4418013"/>
            <a:ext cx="30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97" name="CasellaDiTesto 47"/>
          <p:cNvSpPr txBox="1">
            <a:spLocks noChangeArrowheads="1"/>
          </p:cNvSpPr>
          <p:nvPr/>
        </p:nvSpPr>
        <p:spPr bwMode="auto">
          <a:xfrm>
            <a:off x="1649413" y="397510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4598" name="CasellaDiTesto 48"/>
          <p:cNvSpPr txBox="1">
            <a:spLocks noChangeArrowheads="1"/>
          </p:cNvSpPr>
          <p:nvPr/>
        </p:nvSpPr>
        <p:spPr bwMode="auto">
          <a:xfrm>
            <a:off x="2873375" y="508635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4599" name="CasellaDiTesto 49"/>
          <p:cNvSpPr txBox="1">
            <a:spLocks noChangeArrowheads="1"/>
          </p:cNvSpPr>
          <p:nvPr/>
        </p:nvSpPr>
        <p:spPr bwMode="auto">
          <a:xfrm>
            <a:off x="4962525" y="397510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600" name="CasellaDiTesto 50"/>
          <p:cNvSpPr txBox="1">
            <a:spLocks noChangeArrowheads="1"/>
          </p:cNvSpPr>
          <p:nvPr/>
        </p:nvSpPr>
        <p:spPr bwMode="auto">
          <a:xfrm>
            <a:off x="4926013" y="5126038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601" name="CasellaDiTesto 51"/>
          <p:cNvSpPr txBox="1">
            <a:spLocks noChangeArrowheads="1"/>
          </p:cNvSpPr>
          <p:nvPr/>
        </p:nvSpPr>
        <p:spPr bwMode="auto">
          <a:xfrm>
            <a:off x="5754688" y="4406900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602" name="CasellaDiTesto 52"/>
          <p:cNvSpPr txBox="1">
            <a:spLocks noChangeArrowheads="1"/>
          </p:cNvSpPr>
          <p:nvPr/>
        </p:nvSpPr>
        <p:spPr bwMode="auto">
          <a:xfrm>
            <a:off x="2819400" y="393382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4603" name="Ovale 12"/>
          <p:cNvSpPr>
            <a:spLocks noChangeArrowheads="1"/>
          </p:cNvSpPr>
          <p:nvPr/>
        </p:nvSpPr>
        <p:spPr bwMode="auto">
          <a:xfrm>
            <a:off x="5610225" y="3644900"/>
            <a:ext cx="360363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sp>
        <p:nvSpPr>
          <p:cNvPr id="24604" name="Ovale 12"/>
          <p:cNvSpPr>
            <a:spLocks noChangeArrowheads="1"/>
          </p:cNvSpPr>
          <p:nvPr/>
        </p:nvSpPr>
        <p:spPr bwMode="auto">
          <a:xfrm>
            <a:off x="5594350" y="5343525"/>
            <a:ext cx="360363" cy="360363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FF99"/>
              </a:solidFill>
            </a:endParaRPr>
          </a:p>
        </p:txBody>
      </p:sp>
      <p:cxnSp>
        <p:nvCxnSpPr>
          <p:cNvPr id="24605" name="Connettore 2 42"/>
          <p:cNvCxnSpPr>
            <a:cxnSpLocks noChangeShapeType="1"/>
          </p:cNvCxnSpPr>
          <p:nvPr/>
        </p:nvCxnSpPr>
        <p:spPr bwMode="auto">
          <a:xfrm flipH="1" flipV="1">
            <a:off x="4795838" y="4889500"/>
            <a:ext cx="815975" cy="633413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6" name="Connettore 2 36"/>
          <p:cNvCxnSpPr>
            <a:cxnSpLocks noChangeShapeType="1"/>
            <a:endCxn id="24588" idx="6"/>
          </p:cNvCxnSpPr>
          <p:nvPr/>
        </p:nvCxnSpPr>
        <p:spPr bwMode="auto">
          <a:xfrm flipH="1" flipV="1">
            <a:off x="3594100" y="4749800"/>
            <a:ext cx="809625" cy="11113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7" name="CasellaDiTesto 101"/>
          <p:cNvSpPr txBox="1">
            <a:spLocks noChangeArrowheads="1"/>
          </p:cNvSpPr>
          <p:nvPr/>
        </p:nvSpPr>
        <p:spPr bwMode="auto">
          <a:xfrm>
            <a:off x="1295400" y="45116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4608" name="CasellaDiTesto 102"/>
          <p:cNvSpPr txBox="1">
            <a:spLocks noChangeArrowheads="1"/>
          </p:cNvSpPr>
          <p:nvPr/>
        </p:nvSpPr>
        <p:spPr bwMode="auto">
          <a:xfrm>
            <a:off x="2266950" y="35814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4609" name="CasellaDiTesto 103"/>
          <p:cNvSpPr txBox="1">
            <a:spLocks noChangeArrowheads="1"/>
          </p:cNvSpPr>
          <p:nvPr/>
        </p:nvSpPr>
        <p:spPr bwMode="auto">
          <a:xfrm>
            <a:off x="2314575" y="52387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24610" name="CasellaDiTesto 104"/>
          <p:cNvSpPr txBox="1">
            <a:spLocks noChangeArrowheads="1"/>
          </p:cNvSpPr>
          <p:nvPr/>
        </p:nvSpPr>
        <p:spPr bwMode="auto">
          <a:xfrm>
            <a:off x="4371975" y="4530725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24611" name="CasellaDiTesto 105"/>
          <p:cNvSpPr txBox="1">
            <a:spLocks noChangeArrowheads="1"/>
          </p:cNvSpPr>
          <p:nvPr/>
        </p:nvSpPr>
        <p:spPr bwMode="auto">
          <a:xfrm>
            <a:off x="3219450" y="4518025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4612" name="CasellaDiTesto 13"/>
          <p:cNvSpPr txBox="1">
            <a:spLocks noChangeArrowheads="1"/>
          </p:cNvSpPr>
          <p:nvPr/>
        </p:nvSpPr>
        <p:spPr bwMode="auto">
          <a:xfrm>
            <a:off x="5595938" y="35941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24613" name="CasellaDiTesto 13"/>
          <p:cNvSpPr txBox="1">
            <a:spLocks noChangeArrowheads="1"/>
          </p:cNvSpPr>
          <p:nvPr/>
        </p:nvSpPr>
        <p:spPr bwMode="auto">
          <a:xfrm>
            <a:off x="5580063" y="529272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109" name="CasellaDiTesto 108"/>
          <p:cNvSpPr txBox="1">
            <a:spLocks noChangeArrowheads="1"/>
          </p:cNvSpPr>
          <p:nvPr/>
        </p:nvSpPr>
        <p:spPr bwMode="auto">
          <a:xfrm>
            <a:off x="6477000" y="3048000"/>
            <a:ext cx="24874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An </a:t>
            </a:r>
            <a:r>
              <a:rPr lang="en-US" dirty="0" smtClean="0">
                <a:solidFill>
                  <a:schemeClr val="bg2"/>
                </a:solidFill>
              </a:rPr>
              <a:t>MST </a:t>
            </a:r>
            <a:r>
              <a:rPr lang="en-US" dirty="0">
                <a:solidFill>
                  <a:schemeClr val="bg2"/>
                </a:solidFill>
              </a:rPr>
              <a:t>can be</a:t>
            </a:r>
          </a:p>
          <a:p>
            <a:r>
              <a:rPr lang="en-US" dirty="0">
                <a:solidFill>
                  <a:schemeClr val="bg2"/>
                </a:solidFill>
              </a:rPr>
              <a:t>computed in </a:t>
            </a:r>
          </a:p>
          <a:p>
            <a:r>
              <a:rPr lang="en-US" dirty="0">
                <a:solidFill>
                  <a:schemeClr val="bg2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lmost linear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time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dirty="0" err="1">
                <a:solidFill>
                  <a:schemeClr val="bg2"/>
                </a:solidFill>
              </a:rPr>
              <a:t>es</a:t>
            </a:r>
            <a:r>
              <a:rPr lang="en-US" dirty="0">
                <a:solidFill>
                  <a:schemeClr val="bg2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Kruskal’s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lgorithm </a:t>
            </a:r>
            <a:r>
              <a:rPr lang="en-US" dirty="0" smtClean="0">
                <a:solidFill>
                  <a:schemeClr val="tx1"/>
                </a:solidFill>
              </a:rPr>
              <a:t>costs O(m log n)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Richiamo: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inclusioni proprie?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72098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Abbiamo visto che:</a:t>
            </a:r>
          </a:p>
          <a:p>
            <a:pPr algn="ctr">
              <a:buNone/>
            </a:pPr>
            <a:r>
              <a:rPr lang="it-IT" sz="3000" dirty="0" smtClean="0">
                <a:solidFill>
                  <a:srgbClr val="3366FF"/>
                </a:solidFill>
              </a:rPr>
              <a:t>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smtClean="0">
                <a:solidFill>
                  <a:srgbClr val="3366FF"/>
                </a:solidFill>
              </a:rPr>
              <a:t>NP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 smtClean="0">
                <a:solidFill>
                  <a:srgbClr val="3366FF"/>
                </a:solidFill>
              </a:rPr>
              <a:t>ExpTime</a:t>
            </a:r>
            <a:r>
              <a:rPr lang="it-IT" sz="3000" dirty="0" smtClean="0"/>
              <a:t>, </a:t>
            </a:r>
            <a:r>
              <a:rPr lang="it-IT" sz="3000" dirty="0"/>
              <a:t>con </a:t>
            </a:r>
            <a:r>
              <a:rPr lang="it-IT" sz="3000" dirty="0">
                <a:solidFill>
                  <a:srgbClr val="3366FF"/>
                </a:solidFill>
              </a:rPr>
              <a:t>P </a:t>
            </a:r>
            <a:r>
              <a:rPr lang="it-IT" sz="3000" dirty="0" smtClean="0">
                <a:solidFill>
                  <a:srgbClr val="3366FF"/>
                </a:solidFill>
              </a:rPr>
              <a:t>≠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>
                <a:solidFill>
                  <a:srgbClr val="3366FF"/>
                </a:solidFill>
              </a:rPr>
              <a:t>ExpTime</a:t>
            </a:r>
            <a:endParaRPr lang="it-IT" sz="3000" dirty="0" smtClean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it-IT" dirty="0" smtClean="0"/>
              <a:t>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c’è una classe molto speciale ed importante di problemi che sicuramente non apparterrebbero a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se fosse </a:t>
            </a:r>
            <a:r>
              <a:rPr lang="it-IT" dirty="0" smtClean="0">
                <a:solidFill>
                  <a:srgbClr val="3366FF"/>
                </a:solidFill>
              </a:rPr>
              <a:t>NP≠P</a:t>
            </a:r>
            <a:r>
              <a:rPr lang="it-IT" dirty="0" smtClean="0"/>
              <a:t>: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Per i problemi in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, che possono essere risolti in tempo </a:t>
            </a:r>
            <a:r>
              <a:rPr lang="it-IT" dirty="0" smtClean="0">
                <a:solidFill>
                  <a:srgbClr val="00B050"/>
                </a:solidFill>
              </a:rPr>
              <a:t>polinomiale</a:t>
            </a:r>
            <a:r>
              <a:rPr lang="it-IT" dirty="0" smtClean="0"/>
              <a:t> su una RAM, il compito principale dell’algoritmista è progettare algoritmi </a:t>
            </a:r>
            <a:r>
              <a:rPr lang="it-IT" b="1" dirty="0" smtClean="0">
                <a:solidFill>
                  <a:srgbClr val="00B050"/>
                </a:solidFill>
              </a:rPr>
              <a:t>efficienti, </a:t>
            </a:r>
            <a:r>
              <a:rPr lang="it-IT" dirty="0" smtClean="0"/>
              <a:t>possibilmente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00B050"/>
                </a:solidFill>
              </a:rPr>
              <a:t>ottimi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Anche per i problemi 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vorremmo progettare algoritmi </a:t>
            </a:r>
            <a:r>
              <a:rPr lang="it-IT" dirty="0" smtClean="0">
                <a:solidFill>
                  <a:srgbClr val="00B050"/>
                </a:solidFill>
              </a:rPr>
              <a:t>efficienti</a:t>
            </a:r>
            <a:r>
              <a:rPr lang="it-IT" dirty="0" smtClean="0"/>
              <a:t>, ma c’è un piccolo dettaglio: si </a:t>
            </a:r>
            <a:r>
              <a:rPr lang="it-IT" dirty="0" smtClean="0">
                <a:solidFill>
                  <a:srgbClr val="FF0000"/>
                </a:solidFill>
              </a:rPr>
              <a:t>congettura </a:t>
            </a:r>
            <a:r>
              <a:rPr lang="it-IT" dirty="0" smtClean="0"/>
              <a:t>(in realtà, si crede </a:t>
            </a:r>
            <a:r>
              <a:rPr lang="it-IT" dirty="0" smtClean="0">
                <a:solidFill>
                  <a:srgbClr val="FF0000"/>
                </a:solidFill>
              </a:rPr>
              <a:t>fortissimamente</a:t>
            </a:r>
            <a:r>
              <a:rPr lang="it-IT" dirty="0" smtClean="0"/>
              <a:t>) che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  <a:r>
              <a:rPr lang="it-IT" dirty="0" smtClean="0"/>
              <a:t> non ammettano algoritmi risolutivi polinomiali!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Che fare allora?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3200" dirty="0" smtClean="0">
                <a:solidFill>
                  <a:srgbClr val="3366FF"/>
                </a:solidFill>
              </a:rPr>
              <a:t>Proof and Analysis (1)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0" y="1156102"/>
            <a:ext cx="312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First of all, notice that t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he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cost of a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c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heapest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H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amiltonian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cycle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  <a:sym typeface="Symbol" pitchFamily="18" charset="2"/>
              </a:rPr>
              <a:t>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 the cost of a MST</a:t>
            </a:r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2895600" y="30480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6477000" y="28194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1828800" y="38862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3200400" y="44958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191000" y="19812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2438400" y="55626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11" name="Oval 10"/>
          <p:cNvSpPr>
            <a:spLocks noChangeArrowheads="1"/>
          </p:cNvSpPr>
          <p:nvPr/>
        </p:nvSpPr>
        <p:spPr bwMode="auto">
          <a:xfrm>
            <a:off x="4343400" y="54864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12" name="Oval 11"/>
          <p:cNvSpPr>
            <a:spLocks noChangeArrowheads="1"/>
          </p:cNvSpPr>
          <p:nvPr/>
        </p:nvSpPr>
        <p:spPr bwMode="auto">
          <a:xfrm>
            <a:off x="6553200" y="56388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5613" name="Oval 12"/>
          <p:cNvSpPr>
            <a:spLocks noChangeArrowheads="1"/>
          </p:cNvSpPr>
          <p:nvPr/>
        </p:nvSpPr>
        <p:spPr bwMode="auto">
          <a:xfrm>
            <a:off x="5791200" y="48006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cxnSp>
        <p:nvCxnSpPr>
          <p:cNvPr id="25614" name="AutoShape 13"/>
          <p:cNvCxnSpPr>
            <a:cxnSpLocks noChangeShapeType="1"/>
            <a:stCxn id="25609" idx="3"/>
            <a:endCxn id="25605" idx="7"/>
          </p:cNvCxnSpPr>
          <p:nvPr/>
        </p:nvCxnSpPr>
        <p:spPr bwMode="auto">
          <a:xfrm flipH="1">
            <a:off x="3286125" y="2316163"/>
            <a:ext cx="971550" cy="7778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AutoShape 14"/>
          <p:cNvCxnSpPr>
            <a:cxnSpLocks noChangeShapeType="1"/>
            <a:stCxn id="25605" idx="3"/>
            <a:endCxn id="25607" idx="7"/>
          </p:cNvCxnSpPr>
          <p:nvPr/>
        </p:nvCxnSpPr>
        <p:spPr bwMode="auto">
          <a:xfrm flipH="1">
            <a:off x="2219325" y="3382963"/>
            <a:ext cx="742950" cy="5492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5"/>
          <p:cNvCxnSpPr>
            <a:cxnSpLocks noChangeShapeType="1"/>
            <a:stCxn id="25607" idx="4"/>
            <a:endCxn id="25610" idx="1"/>
          </p:cNvCxnSpPr>
          <p:nvPr/>
        </p:nvCxnSpPr>
        <p:spPr bwMode="auto">
          <a:xfrm>
            <a:off x="2057400" y="4276725"/>
            <a:ext cx="447675" cy="13319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16"/>
          <p:cNvCxnSpPr>
            <a:cxnSpLocks noChangeShapeType="1"/>
            <a:stCxn id="25610" idx="7"/>
            <a:endCxn id="25608" idx="3"/>
          </p:cNvCxnSpPr>
          <p:nvPr/>
        </p:nvCxnSpPr>
        <p:spPr bwMode="auto">
          <a:xfrm flipV="1">
            <a:off x="2828925" y="4830763"/>
            <a:ext cx="438150" cy="7778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17"/>
          <p:cNvCxnSpPr>
            <a:cxnSpLocks noChangeShapeType="1"/>
            <a:stCxn id="25608" idx="5"/>
            <a:endCxn id="25611" idx="1"/>
          </p:cNvCxnSpPr>
          <p:nvPr/>
        </p:nvCxnSpPr>
        <p:spPr bwMode="auto">
          <a:xfrm>
            <a:off x="3590925" y="4830763"/>
            <a:ext cx="819150" cy="7016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AutoShape 18"/>
          <p:cNvCxnSpPr>
            <a:cxnSpLocks noChangeShapeType="1"/>
            <a:stCxn id="25611" idx="7"/>
            <a:endCxn id="25613" idx="3"/>
          </p:cNvCxnSpPr>
          <p:nvPr/>
        </p:nvCxnSpPr>
        <p:spPr bwMode="auto">
          <a:xfrm flipV="1">
            <a:off x="4733925" y="5135563"/>
            <a:ext cx="1123950" cy="3968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AutoShape 19"/>
          <p:cNvCxnSpPr>
            <a:cxnSpLocks noChangeShapeType="1"/>
            <a:stCxn id="25613" idx="5"/>
            <a:endCxn id="25612" idx="0"/>
          </p:cNvCxnSpPr>
          <p:nvPr/>
        </p:nvCxnSpPr>
        <p:spPr bwMode="auto">
          <a:xfrm>
            <a:off x="6181725" y="5135563"/>
            <a:ext cx="600075" cy="493712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0"/>
          <p:cNvCxnSpPr>
            <a:cxnSpLocks noChangeShapeType="1"/>
            <a:stCxn id="25612" idx="7"/>
            <a:endCxn id="25606" idx="5"/>
          </p:cNvCxnSpPr>
          <p:nvPr/>
        </p:nvCxnSpPr>
        <p:spPr bwMode="auto">
          <a:xfrm flipH="1" flipV="1">
            <a:off x="6867525" y="3154363"/>
            <a:ext cx="76200" cy="25304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AutoShape 21"/>
          <p:cNvCxnSpPr>
            <a:cxnSpLocks noChangeShapeType="1"/>
            <a:stCxn id="25606" idx="0"/>
            <a:endCxn id="25609" idx="6"/>
          </p:cNvCxnSpPr>
          <p:nvPr/>
        </p:nvCxnSpPr>
        <p:spPr bwMode="auto">
          <a:xfrm flipH="1" flipV="1">
            <a:off x="4657725" y="2171700"/>
            <a:ext cx="2047875" cy="6381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5334000" y="2119313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cs typeface="Times New Roman (Hebrew)" pitchFamily="26" charset="-79"/>
                <a:sym typeface="Webdings" pitchFamily="18" charset="2"/>
              </a:rPr>
              <a:t></a:t>
            </a:r>
            <a:endParaRPr lang="en-US" altLang="en-US" sz="3600">
              <a:solidFill>
                <a:srgbClr val="FF0000"/>
              </a:solidFill>
              <a:cs typeface="Times New Roman (Hebrew)" pitchFamily="26" charset="-79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34B3F-28CE-4904-8FA0-39585B16CB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35496"/>
            <a:ext cx="9144000" cy="457200"/>
          </a:xfrm>
        </p:spPr>
        <p:txBody>
          <a:bodyPr/>
          <a:lstStyle/>
          <a:p>
            <a:r>
              <a:rPr lang="en-US" altLang="he-IL" sz="3600" dirty="0" smtClean="0">
                <a:solidFill>
                  <a:srgbClr val="3366FF"/>
                </a:solidFill>
              </a:rPr>
              <a:t>Proof and Analysis (2)</a:t>
            </a:r>
          </a:p>
        </p:txBody>
      </p:sp>
      <p:sp>
        <p:nvSpPr>
          <p:cNvPr id="26628" name="Oval 1027"/>
          <p:cNvSpPr>
            <a:spLocks noChangeArrowheads="1"/>
          </p:cNvSpPr>
          <p:nvPr/>
        </p:nvSpPr>
        <p:spPr bwMode="auto">
          <a:xfrm>
            <a:off x="2895600" y="30480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29" name="Oval 1028"/>
          <p:cNvSpPr>
            <a:spLocks noChangeArrowheads="1"/>
          </p:cNvSpPr>
          <p:nvPr/>
        </p:nvSpPr>
        <p:spPr bwMode="auto">
          <a:xfrm>
            <a:off x="6477000" y="28194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0" name="Oval 1029"/>
          <p:cNvSpPr>
            <a:spLocks noChangeArrowheads="1"/>
          </p:cNvSpPr>
          <p:nvPr/>
        </p:nvSpPr>
        <p:spPr bwMode="auto">
          <a:xfrm>
            <a:off x="1828800" y="38862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1" name="Oval 1030"/>
          <p:cNvSpPr>
            <a:spLocks noChangeArrowheads="1"/>
          </p:cNvSpPr>
          <p:nvPr/>
        </p:nvSpPr>
        <p:spPr bwMode="auto">
          <a:xfrm>
            <a:off x="3200400" y="44958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2" name="Oval 1031"/>
          <p:cNvSpPr>
            <a:spLocks noChangeArrowheads="1"/>
          </p:cNvSpPr>
          <p:nvPr/>
        </p:nvSpPr>
        <p:spPr bwMode="auto">
          <a:xfrm>
            <a:off x="4191000" y="19812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cxnSp>
        <p:nvCxnSpPr>
          <p:cNvPr id="26633" name="AutoShape 1032"/>
          <p:cNvCxnSpPr>
            <a:cxnSpLocks noChangeShapeType="1"/>
            <a:stCxn id="26632" idx="3"/>
            <a:endCxn id="26628" idx="7"/>
          </p:cNvCxnSpPr>
          <p:nvPr/>
        </p:nvCxnSpPr>
        <p:spPr bwMode="auto">
          <a:xfrm flipH="1">
            <a:off x="3286125" y="2316163"/>
            <a:ext cx="971550" cy="7778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AutoShape 1033"/>
          <p:cNvCxnSpPr>
            <a:cxnSpLocks noChangeShapeType="1"/>
            <a:stCxn id="26628" idx="3"/>
            <a:endCxn id="26630" idx="7"/>
          </p:cNvCxnSpPr>
          <p:nvPr/>
        </p:nvCxnSpPr>
        <p:spPr bwMode="auto">
          <a:xfrm flipH="1">
            <a:off x="2219325" y="3382963"/>
            <a:ext cx="742950" cy="549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5" name="Oval 1034"/>
          <p:cNvSpPr>
            <a:spLocks noChangeArrowheads="1"/>
          </p:cNvSpPr>
          <p:nvPr/>
        </p:nvSpPr>
        <p:spPr bwMode="auto">
          <a:xfrm>
            <a:off x="2438400" y="55626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6" name="Oval 1035"/>
          <p:cNvSpPr>
            <a:spLocks noChangeArrowheads="1"/>
          </p:cNvSpPr>
          <p:nvPr/>
        </p:nvSpPr>
        <p:spPr bwMode="auto">
          <a:xfrm>
            <a:off x="4343400" y="54864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7" name="Oval 1036"/>
          <p:cNvSpPr>
            <a:spLocks noChangeArrowheads="1"/>
          </p:cNvSpPr>
          <p:nvPr/>
        </p:nvSpPr>
        <p:spPr bwMode="auto">
          <a:xfrm>
            <a:off x="6553200" y="56388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6638" name="Oval 1037"/>
          <p:cNvSpPr>
            <a:spLocks noChangeArrowheads="1"/>
          </p:cNvSpPr>
          <p:nvPr/>
        </p:nvSpPr>
        <p:spPr bwMode="auto">
          <a:xfrm>
            <a:off x="5791200" y="4800600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cxnSp>
        <p:nvCxnSpPr>
          <p:cNvPr id="26639" name="AutoShape 1038"/>
          <p:cNvCxnSpPr>
            <a:cxnSpLocks noChangeShapeType="1"/>
            <a:stCxn id="26628" idx="5"/>
            <a:endCxn id="26631" idx="0"/>
          </p:cNvCxnSpPr>
          <p:nvPr/>
        </p:nvCxnSpPr>
        <p:spPr bwMode="auto">
          <a:xfrm>
            <a:off x="3286125" y="3382963"/>
            <a:ext cx="142875" cy="1103312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AutoShape 1039"/>
          <p:cNvCxnSpPr>
            <a:cxnSpLocks noChangeShapeType="1"/>
            <a:stCxn id="26631" idx="3"/>
            <a:endCxn id="26635" idx="0"/>
          </p:cNvCxnSpPr>
          <p:nvPr/>
        </p:nvCxnSpPr>
        <p:spPr bwMode="auto">
          <a:xfrm flipH="1">
            <a:off x="2667000" y="4830763"/>
            <a:ext cx="600075" cy="722312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1040"/>
          <p:cNvCxnSpPr>
            <a:cxnSpLocks noChangeShapeType="1"/>
            <a:stCxn id="26631" idx="5"/>
            <a:endCxn id="26636" idx="1"/>
          </p:cNvCxnSpPr>
          <p:nvPr/>
        </p:nvCxnSpPr>
        <p:spPr bwMode="auto">
          <a:xfrm>
            <a:off x="3590925" y="4830763"/>
            <a:ext cx="819150" cy="7016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1041"/>
          <p:cNvCxnSpPr>
            <a:cxnSpLocks noChangeShapeType="1"/>
            <a:stCxn id="26632" idx="6"/>
            <a:endCxn id="26629" idx="1"/>
          </p:cNvCxnSpPr>
          <p:nvPr/>
        </p:nvCxnSpPr>
        <p:spPr bwMode="auto">
          <a:xfrm>
            <a:off x="4657725" y="2171700"/>
            <a:ext cx="1885950" cy="693738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AutoShape 1042"/>
          <p:cNvCxnSpPr>
            <a:cxnSpLocks noChangeShapeType="1"/>
            <a:stCxn id="26629" idx="3"/>
            <a:endCxn id="26638" idx="7"/>
          </p:cNvCxnSpPr>
          <p:nvPr/>
        </p:nvCxnSpPr>
        <p:spPr bwMode="auto">
          <a:xfrm flipH="1">
            <a:off x="6181725" y="3154363"/>
            <a:ext cx="361950" cy="1692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4" name="AutoShape 1043"/>
          <p:cNvCxnSpPr>
            <a:cxnSpLocks noChangeShapeType="1"/>
            <a:stCxn id="26638" idx="5"/>
            <a:endCxn id="26637" idx="1"/>
          </p:cNvCxnSpPr>
          <p:nvPr/>
        </p:nvCxnSpPr>
        <p:spPr bwMode="auto">
          <a:xfrm>
            <a:off x="6181725" y="5135563"/>
            <a:ext cx="438150" cy="549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2" name="AutoShape 1044"/>
          <p:cNvCxnSpPr>
            <a:cxnSpLocks noChangeShapeType="1"/>
            <a:stCxn id="26632" idx="2"/>
            <a:endCxn id="26628" idx="0"/>
          </p:cNvCxnSpPr>
          <p:nvPr/>
        </p:nvCxnSpPr>
        <p:spPr bwMode="auto">
          <a:xfrm flipH="1">
            <a:off x="3124200" y="2171700"/>
            <a:ext cx="1057275" cy="8667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3" name="AutoShape 1045"/>
          <p:cNvCxnSpPr>
            <a:cxnSpLocks noChangeShapeType="1"/>
            <a:stCxn id="26628" idx="2"/>
            <a:endCxn id="26630" idx="0"/>
          </p:cNvCxnSpPr>
          <p:nvPr/>
        </p:nvCxnSpPr>
        <p:spPr bwMode="auto">
          <a:xfrm flipH="1">
            <a:off x="2057400" y="3238500"/>
            <a:ext cx="8286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4" name="AutoShape 1046"/>
          <p:cNvCxnSpPr>
            <a:cxnSpLocks noChangeShapeType="1"/>
            <a:stCxn id="26630" idx="6"/>
            <a:endCxn id="26628" idx="4"/>
          </p:cNvCxnSpPr>
          <p:nvPr/>
        </p:nvCxnSpPr>
        <p:spPr bwMode="auto">
          <a:xfrm flipV="1">
            <a:off x="2295525" y="3438525"/>
            <a:ext cx="8286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5" name="AutoShape 1047"/>
          <p:cNvCxnSpPr>
            <a:cxnSpLocks noChangeShapeType="1"/>
            <a:stCxn id="26628" idx="4"/>
            <a:endCxn id="26631" idx="1"/>
          </p:cNvCxnSpPr>
          <p:nvPr/>
        </p:nvCxnSpPr>
        <p:spPr bwMode="auto">
          <a:xfrm>
            <a:off x="3124200" y="3438525"/>
            <a:ext cx="142875" cy="1103313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6" name="AutoShape 1048"/>
          <p:cNvCxnSpPr>
            <a:cxnSpLocks noChangeShapeType="1"/>
            <a:stCxn id="26631" idx="2"/>
            <a:endCxn id="26635" idx="1"/>
          </p:cNvCxnSpPr>
          <p:nvPr/>
        </p:nvCxnSpPr>
        <p:spPr bwMode="auto">
          <a:xfrm flipH="1">
            <a:off x="2505075" y="4686300"/>
            <a:ext cx="685800" cy="9223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7" name="AutoShape 1049"/>
          <p:cNvCxnSpPr>
            <a:cxnSpLocks noChangeShapeType="1"/>
            <a:stCxn id="26635" idx="7"/>
            <a:endCxn id="26631" idx="4"/>
          </p:cNvCxnSpPr>
          <p:nvPr/>
        </p:nvCxnSpPr>
        <p:spPr bwMode="auto">
          <a:xfrm flipV="1">
            <a:off x="2828925" y="4886325"/>
            <a:ext cx="600075" cy="722313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8" name="AutoShape 1050"/>
          <p:cNvCxnSpPr>
            <a:cxnSpLocks noChangeShapeType="1"/>
            <a:stCxn id="26631" idx="4"/>
            <a:endCxn id="26636" idx="2"/>
          </p:cNvCxnSpPr>
          <p:nvPr/>
        </p:nvCxnSpPr>
        <p:spPr bwMode="auto">
          <a:xfrm>
            <a:off x="3429000" y="4886325"/>
            <a:ext cx="904875" cy="790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79" name="AutoShape 1051"/>
          <p:cNvCxnSpPr>
            <a:cxnSpLocks noChangeShapeType="1"/>
            <a:stCxn id="26636" idx="0"/>
            <a:endCxn id="26631" idx="6"/>
          </p:cNvCxnSpPr>
          <p:nvPr/>
        </p:nvCxnSpPr>
        <p:spPr bwMode="auto">
          <a:xfrm flipH="1" flipV="1">
            <a:off x="3667125" y="4686300"/>
            <a:ext cx="904875" cy="790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0" name="AutoShape 1052"/>
          <p:cNvCxnSpPr>
            <a:cxnSpLocks noChangeShapeType="1"/>
            <a:stCxn id="26631" idx="7"/>
            <a:endCxn id="26628" idx="6"/>
          </p:cNvCxnSpPr>
          <p:nvPr/>
        </p:nvCxnSpPr>
        <p:spPr bwMode="auto">
          <a:xfrm flipH="1" flipV="1">
            <a:off x="3362325" y="3238500"/>
            <a:ext cx="228600" cy="13033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1" name="AutoShape 1053"/>
          <p:cNvCxnSpPr>
            <a:cxnSpLocks noChangeShapeType="1"/>
            <a:stCxn id="26628" idx="6"/>
            <a:endCxn id="26632" idx="4"/>
          </p:cNvCxnSpPr>
          <p:nvPr/>
        </p:nvCxnSpPr>
        <p:spPr bwMode="auto">
          <a:xfrm flipV="1">
            <a:off x="3362325" y="2371725"/>
            <a:ext cx="1057275" cy="8667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2" name="AutoShape 1054"/>
          <p:cNvCxnSpPr>
            <a:cxnSpLocks noChangeShapeType="1"/>
            <a:stCxn id="26632" idx="5"/>
            <a:endCxn id="26629" idx="2"/>
          </p:cNvCxnSpPr>
          <p:nvPr/>
        </p:nvCxnSpPr>
        <p:spPr bwMode="auto">
          <a:xfrm>
            <a:off x="4581525" y="2316163"/>
            <a:ext cx="1885950" cy="69373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3" name="AutoShape 1055"/>
          <p:cNvCxnSpPr>
            <a:cxnSpLocks noChangeShapeType="1"/>
            <a:stCxn id="26629" idx="2"/>
            <a:endCxn id="26638" idx="0"/>
          </p:cNvCxnSpPr>
          <p:nvPr/>
        </p:nvCxnSpPr>
        <p:spPr bwMode="auto">
          <a:xfrm flipH="1">
            <a:off x="6019800" y="3009900"/>
            <a:ext cx="447675" cy="1781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4" name="AutoShape 1056"/>
          <p:cNvCxnSpPr>
            <a:cxnSpLocks noChangeShapeType="1"/>
            <a:stCxn id="26638" idx="4"/>
            <a:endCxn id="26637" idx="2"/>
          </p:cNvCxnSpPr>
          <p:nvPr/>
        </p:nvCxnSpPr>
        <p:spPr bwMode="auto">
          <a:xfrm>
            <a:off x="6019800" y="5191125"/>
            <a:ext cx="5238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5" name="AutoShape 1057"/>
          <p:cNvCxnSpPr>
            <a:cxnSpLocks noChangeShapeType="1"/>
            <a:stCxn id="26637" idx="0"/>
            <a:endCxn id="26638" idx="6"/>
          </p:cNvCxnSpPr>
          <p:nvPr/>
        </p:nvCxnSpPr>
        <p:spPr bwMode="auto">
          <a:xfrm flipH="1" flipV="1">
            <a:off x="6257925" y="4991100"/>
            <a:ext cx="5238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6" name="AutoShape 1058"/>
          <p:cNvCxnSpPr>
            <a:cxnSpLocks noChangeShapeType="1"/>
            <a:stCxn id="26638" idx="6"/>
            <a:endCxn id="26629" idx="4"/>
          </p:cNvCxnSpPr>
          <p:nvPr/>
        </p:nvCxnSpPr>
        <p:spPr bwMode="auto">
          <a:xfrm flipV="1">
            <a:off x="6257925" y="3209925"/>
            <a:ext cx="447675" cy="1781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87" name="AutoShape 1059"/>
          <p:cNvCxnSpPr>
            <a:cxnSpLocks noChangeShapeType="1"/>
            <a:stCxn id="26629" idx="0"/>
            <a:endCxn id="26632" idx="7"/>
          </p:cNvCxnSpPr>
          <p:nvPr/>
        </p:nvCxnSpPr>
        <p:spPr bwMode="auto">
          <a:xfrm flipH="1" flipV="1">
            <a:off x="4581525" y="2027238"/>
            <a:ext cx="2124075" cy="78263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1" name="Text Box 1060"/>
          <p:cNvSpPr txBox="1">
            <a:spLocks noChangeArrowheads="1"/>
          </p:cNvSpPr>
          <p:nvPr/>
        </p:nvSpPr>
        <p:spPr bwMode="auto">
          <a:xfrm>
            <a:off x="228600" y="1052736"/>
            <a:ext cx="312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Moreover, notice that t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he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cost of a preorder walk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of a tree is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twice the cost of the tree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34B3F-28CE-4904-8FA0-39585B16CB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8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050"/>
          <p:cNvSpPr>
            <a:spLocks noGrp="1" noChangeArrowheads="1"/>
          </p:cNvSpPr>
          <p:nvPr>
            <p:ph type="title"/>
          </p:nvPr>
        </p:nvSpPr>
        <p:spPr>
          <a:xfrm>
            <a:off x="-108520" y="260648"/>
            <a:ext cx="9144000" cy="457200"/>
          </a:xfrm>
        </p:spPr>
        <p:txBody>
          <a:bodyPr/>
          <a:lstStyle/>
          <a:p>
            <a:r>
              <a:rPr lang="en-US" altLang="he-IL" sz="3600" dirty="0" smtClean="0">
                <a:solidFill>
                  <a:srgbClr val="3366FF"/>
                </a:solidFill>
              </a:rPr>
              <a:t>Proof and Analysis (3)</a:t>
            </a:r>
            <a:endParaRPr lang="en-US" altLang="he-IL" sz="3600" dirty="0">
              <a:solidFill>
                <a:srgbClr val="3366FF"/>
              </a:solidFill>
            </a:endParaRPr>
          </a:p>
        </p:txBody>
      </p:sp>
      <p:sp>
        <p:nvSpPr>
          <p:cNvPr id="27652" name="Oval 2051"/>
          <p:cNvSpPr>
            <a:spLocks noChangeArrowheads="1"/>
          </p:cNvSpPr>
          <p:nvPr/>
        </p:nvSpPr>
        <p:spPr bwMode="auto">
          <a:xfrm>
            <a:off x="3694584" y="26894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3" name="Oval 2052"/>
          <p:cNvSpPr>
            <a:spLocks noChangeArrowheads="1"/>
          </p:cNvSpPr>
          <p:nvPr/>
        </p:nvSpPr>
        <p:spPr bwMode="auto">
          <a:xfrm>
            <a:off x="7275984" y="24608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4" name="Oval 2053"/>
          <p:cNvSpPr>
            <a:spLocks noChangeArrowheads="1"/>
          </p:cNvSpPr>
          <p:nvPr/>
        </p:nvSpPr>
        <p:spPr bwMode="auto">
          <a:xfrm>
            <a:off x="2627784" y="35276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5" name="Oval 2054"/>
          <p:cNvSpPr>
            <a:spLocks noChangeArrowheads="1"/>
          </p:cNvSpPr>
          <p:nvPr/>
        </p:nvSpPr>
        <p:spPr bwMode="auto">
          <a:xfrm>
            <a:off x="3999384" y="41372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6" name="Oval 2055"/>
          <p:cNvSpPr>
            <a:spLocks noChangeArrowheads="1"/>
          </p:cNvSpPr>
          <p:nvPr/>
        </p:nvSpPr>
        <p:spPr bwMode="auto">
          <a:xfrm>
            <a:off x="4989984" y="16226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cxnSp>
        <p:nvCxnSpPr>
          <p:cNvPr id="27657" name="AutoShape 2056"/>
          <p:cNvCxnSpPr>
            <a:cxnSpLocks noChangeShapeType="1"/>
            <a:stCxn id="27656" idx="3"/>
            <a:endCxn id="27652" idx="7"/>
          </p:cNvCxnSpPr>
          <p:nvPr/>
        </p:nvCxnSpPr>
        <p:spPr bwMode="auto">
          <a:xfrm flipH="1">
            <a:off x="4085109" y="1957611"/>
            <a:ext cx="971550" cy="7778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AutoShape 2057"/>
          <p:cNvCxnSpPr>
            <a:cxnSpLocks noChangeShapeType="1"/>
            <a:stCxn id="27652" idx="3"/>
            <a:endCxn id="27654" idx="7"/>
          </p:cNvCxnSpPr>
          <p:nvPr/>
        </p:nvCxnSpPr>
        <p:spPr bwMode="auto">
          <a:xfrm flipH="1">
            <a:off x="3018309" y="3024411"/>
            <a:ext cx="742950" cy="549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9" name="Oval 2058"/>
          <p:cNvSpPr>
            <a:spLocks noChangeArrowheads="1"/>
          </p:cNvSpPr>
          <p:nvPr/>
        </p:nvSpPr>
        <p:spPr bwMode="auto">
          <a:xfrm>
            <a:off x="3237384" y="52040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60" name="Oval 2059"/>
          <p:cNvSpPr>
            <a:spLocks noChangeArrowheads="1"/>
          </p:cNvSpPr>
          <p:nvPr/>
        </p:nvSpPr>
        <p:spPr bwMode="auto">
          <a:xfrm>
            <a:off x="5142384" y="51278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61" name="Oval 2060"/>
          <p:cNvSpPr>
            <a:spLocks noChangeArrowheads="1"/>
          </p:cNvSpPr>
          <p:nvPr/>
        </p:nvSpPr>
        <p:spPr bwMode="auto">
          <a:xfrm>
            <a:off x="7352184" y="52802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62" name="Oval 2061"/>
          <p:cNvSpPr>
            <a:spLocks noChangeArrowheads="1"/>
          </p:cNvSpPr>
          <p:nvPr/>
        </p:nvSpPr>
        <p:spPr bwMode="auto">
          <a:xfrm>
            <a:off x="6590184" y="4442048"/>
            <a:ext cx="457200" cy="381000"/>
          </a:xfrm>
          <a:prstGeom prst="ellipse">
            <a:avLst/>
          </a:prstGeom>
          <a:solidFill>
            <a:srgbClr val="66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cxnSp>
        <p:nvCxnSpPr>
          <p:cNvPr id="27663" name="AutoShape 2062"/>
          <p:cNvCxnSpPr>
            <a:cxnSpLocks noChangeShapeType="1"/>
            <a:stCxn id="27652" idx="5"/>
            <a:endCxn id="27655" idx="0"/>
          </p:cNvCxnSpPr>
          <p:nvPr/>
        </p:nvCxnSpPr>
        <p:spPr bwMode="auto">
          <a:xfrm>
            <a:off x="4085109" y="3024411"/>
            <a:ext cx="142875" cy="1103312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AutoShape 2063"/>
          <p:cNvCxnSpPr>
            <a:cxnSpLocks noChangeShapeType="1"/>
            <a:stCxn id="27655" idx="3"/>
            <a:endCxn id="27659" idx="0"/>
          </p:cNvCxnSpPr>
          <p:nvPr/>
        </p:nvCxnSpPr>
        <p:spPr bwMode="auto">
          <a:xfrm flipH="1">
            <a:off x="3465984" y="4472211"/>
            <a:ext cx="600075" cy="722312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2064"/>
          <p:cNvCxnSpPr>
            <a:cxnSpLocks noChangeShapeType="1"/>
            <a:stCxn id="27655" idx="5"/>
            <a:endCxn id="27660" idx="1"/>
          </p:cNvCxnSpPr>
          <p:nvPr/>
        </p:nvCxnSpPr>
        <p:spPr bwMode="auto">
          <a:xfrm>
            <a:off x="4389909" y="4472211"/>
            <a:ext cx="819150" cy="7016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2065"/>
          <p:cNvCxnSpPr>
            <a:cxnSpLocks noChangeShapeType="1"/>
            <a:stCxn id="27656" idx="6"/>
            <a:endCxn id="27653" idx="1"/>
          </p:cNvCxnSpPr>
          <p:nvPr/>
        </p:nvCxnSpPr>
        <p:spPr bwMode="auto">
          <a:xfrm>
            <a:off x="5456709" y="1813148"/>
            <a:ext cx="1885950" cy="693738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AutoShape 2066"/>
          <p:cNvCxnSpPr>
            <a:cxnSpLocks noChangeShapeType="1"/>
            <a:stCxn id="27653" idx="3"/>
            <a:endCxn id="27662" idx="7"/>
          </p:cNvCxnSpPr>
          <p:nvPr/>
        </p:nvCxnSpPr>
        <p:spPr bwMode="auto">
          <a:xfrm flipH="1">
            <a:off x="6980709" y="2795811"/>
            <a:ext cx="361950" cy="1692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AutoShape 2067"/>
          <p:cNvCxnSpPr>
            <a:cxnSpLocks noChangeShapeType="1"/>
            <a:stCxn id="27662" idx="5"/>
            <a:endCxn id="27661" idx="1"/>
          </p:cNvCxnSpPr>
          <p:nvPr/>
        </p:nvCxnSpPr>
        <p:spPr bwMode="auto">
          <a:xfrm>
            <a:off x="6980709" y="4777011"/>
            <a:ext cx="438150" cy="549275"/>
          </a:xfrm>
          <a:prstGeom prst="straightConnector1">
            <a:avLst/>
          </a:prstGeom>
          <a:noFill/>
          <a:ln w="762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AutoShape 2068"/>
          <p:cNvCxnSpPr>
            <a:cxnSpLocks noChangeShapeType="1"/>
            <a:stCxn id="27656" idx="2"/>
            <a:endCxn id="27652" idx="0"/>
          </p:cNvCxnSpPr>
          <p:nvPr/>
        </p:nvCxnSpPr>
        <p:spPr bwMode="auto">
          <a:xfrm flipH="1">
            <a:off x="3923184" y="1813148"/>
            <a:ext cx="1057275" cy="8667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AutoShape 2069"/>
          <p:cNvCxnSpPr>
            <a:cxnSpLocks noChangeShapeType="1"/>
            <a:stCxn id="27652" idx="2"/>
            <a:endCxn id="27654" idx="0"/>
          </p:cNvCxnSpPr>
          <p:nvPr/>
        </p:nvCxnSpPr>
        <p:spPr bwMode="auto">
          <a:xfrm flipH="1">
            <a:off x="2856384" y="2879948"/>
            <a:ext cx="8286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1" name="AutoShape 2070"/>
          <p:cNvCxnSpPr>
            <a:cxnSpLocks noChangeShapeType="1"/>
            <a:stCxn id="27654" idx="6"/>
            <a:endCxn id="27652" idx="4"/>
          </p:cNvCxnSpPr>
          <p:nvPr/>
        </p:nvCxnSpPr>
        <p:spPr bwMode="auto">
          <a:xfrm flipV="1">
            <a:off x="3094509" y="3079973"/>
            <a:ext cx="8286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2" name="AutoShape 2071"/>
          <p:cNvCxnSpPr>
            <a:cxnSpLocks noChangeShapeType="1"/>
            <a:stCxn id="27652" idx="4"/>
            <a:endCxn id="27655" idx="1"/>
          </p:cNvCxnSpPr>
          <p:nvPr/>
        </p:nvCxnSpPr>
        <p:spPr bwMode="auto">
          <a:xfrm>
            <a:off x="3923184" y="3079973"/>
            <a:ext cx="142875" cy="1103313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3" name="AutoShape 2072"/>
          <p:cNvCxnSpPr>
            <a:cxnSpLocks noChangeShapeType="1"/>
            <a:stCxn id="27655" idx="2"/>
            <a:endCxn id="27659" idx="1"/>
          </p:cNvCxnSpPr>
          <p:nvPr/>
        </p:nvCxnSpPr>
        <p:spPr bwMode="auto">
          <a:xfrm flipH="1">
            <a:off x="3304059" y="4327748"/>
            <a:ext cx="685800" cy="9223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AutoShape 2073"/>
          <p:cNvCxnSpPr>
            <a:cxnSpLocks noChangeShapeType="1"/>
            <a:stCxn id="27659" idx="7"/>
            <a:endCxn id="27655" idx="4"/>
          </p:cNvCxnSpPr>
          <p:nvPr/>
        </p:nvCxnSpPr>
        <p:spPr bwMode="auto">
          <a:xfrm flipV="1">
            <a:off x="3627909" y="4527773"/>
            <a:ext cx="600075" cy="722313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5" name="AutoShape 2074"/>
          <p:cNvCxnSpPr>
            <a:cxnSpLocks noChangeShapeType="1"/>
            <a:stCxn id="27655" idx="4"/>
            <a:endCxn id="27660" idx="2"/>
          </p:cNvCxnSpPr>
          <p:nvPr/>
        </p:nvCxnSpPr>
        <p:spPr bwMode="auto">
          <a:xfrm>
            <a:off x="4227984" y="4527773"/>
            <a:ext cx="904875" cy="790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6" name="AutoShape 2075"/>
          <p:cNvCxnSpPr>
            <a:cxnSpLocks noChangeShapeType="1"/>
            <a:stCxn id="27660" idx="0"/>
            <a:endCxn id="27655" idx="6"/>
          </p:cNvCxnSpPr>
          <p:nvPr/>
        </p:nvCxnSpPr>
        <p:spPr bwMode="auto">
          <a:xfrm flipH="1" flipV="1">
            <a:off x="4466109" y="4327748"/>
            <a:ext cx="904875" cy="790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7" name="AutoShape 2076"/>
          <p:cNvCxnSpPr>
            <a:cxnSpLocks noChangeShapeType="1"/>
            <a:stCxn id="27655" idx="7"/>
            <a:endCxn id="27652" idx="6"/>
          </p:cNvCxnSpPr>
          <p:nvPr/>
        </p:nvCxnSpPr>
        <p:spPr bwMode="auto">
          <a:xfrm flipH="1" flipV="1">
            <a:off x="4161309" y="2879948"/>
            <a:ext cx="228600" cy="13033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8" name="AutoShape 2077"/>
          <p:cNvCxnSpPr>
            <a:cxnSpLocks noChangeShapeType="1"/>
            <a:stCxn id="27652" idx="6"/>
            <a:endCxn id="27656" idx="4"/>
          </p:cNvCxnSpPr>
          <p:nvPr/>
        </p:nvCxnSpPr>
        <p:spPr bwMode="auto">
          <a:xfrm flipV="1">
            <a:off x="4161309" y="2013173"/>
            <a:ext cx="1057275" cy="8667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9" name="AutoShape 2078"/>
          <p:cNvCxnSpPr>
            <a:cxnSpLocks noChangeShapeType="1"/>
            <a:stCxn id="27656" idx="5"/>
            <a:endCxn id="27653" idx="2"/>
          </p:cNvCxnSpPr>
          <p:nvPr/>
        </p:nvCxnSpPr>
        <p:spPr bwMode="auto">
          <a:xfrm>
            <a:off x="5380509" y="1957611"/>
            <a:ext cx="1885950" cy="69373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0" name="AutoShape 2079"/>
          <p:cNvCxnSpPr>
            <a:cxnSpLocks noChangeShapeType="1"/>
            <a:stCxn id="27653" idx="2"/>
            <a:endCxn id="27662" idx="0"/>
          </p:cNvCxnSpPr>
          <p:nvPr/>
        </p:nvCxnSpPr>
        <p:spPr bwMode="auto">
          <a:xfrm flipH="1">
            <a:off x="6818784" y="2651348"/>
            <a:ext cx="447675" cy="1781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1" name="AutoShape 2080"/>
          <p:cNvCxnSpPr>
            <a:cxnSpLocks noChangeShapeType="1"/>
            <a:stCxn id="27662" idx="4"/>
            <a:endCxn id="27661" idx="2"/>
          </p:cNvCxnSpPr>
          <p:nvPr/>
        </p:nvCxnSpPr>
        <p:spPr bwMode="auto">
          <a:xfrm>
            <a:off x="6818784" y="4832573"/>
            <a:ext cx="5238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2" name="AutoShape 2081"/>
          <p:cNvCxnSpPr>
            <a:cxnSpLocks noChangeShapeType="1"/>
            <a:stCxn id="27661" idx="0"/>
            <a:endCxn id="27662" idx="6"/>
          </p:cNvCxnSpPr>
          <p:nvPr/>
        </p:nvCxnSpPr>
        <p:spPr bwMode="auto">
          <a:xfrm flipH="1" flipV="1">
            <a:off x="7056909" y="4632548"/>
            <a:ext cx="523875" cy="638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3" name="AutoShape 2082"/>
          <p:cNvCxnSpPr>
            <a:cxnSpLocks noChangeShapeType="1"/>
            <a:stCxn id="27662" idx="6"/>
            <a:endCxn id="27653" idx="4"/>
          </p:cNvCxnSpPr>
          <p:nvPr/>
        </p:nvCxnSpPr>
        <p:spPr bwMode="auto">
          <a:xfrm flipV="1">
            <a:off x="7056909" y="2851373"/>
            <a:ext cx="447675" cy="17811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4" name="AutoShape 2083"/>
          <p:cNvCxnSpPr>
            <a:cxnSpLocks noChangeShapeType="1"/>
            <a:stCxn id="27653" idx="0"/>
            <a:endCxn id="27656" idx="7"/>
          </p:cNvCxnSpPr>
          <p:nvPr/>
        </p:nvCxnSpPr>
        <p:spPr bwMode="auto">
          <a:xfrm flipH="1" flipV="1">
            <a:off x="5380509" y="1668686"/>
            <a:ext cx="2124075" cy="78263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2" name="AutoShape 2084"/>
          <p:cNvCxnSpPr>
            <a:cxnSpLocks noChangeShapeType="1"/>
            <a:stCxn id="27654" idx="6"/>
            <a:endCxn id="27655" idx="1"/>
          </p:cNvCxnSpPr>
          <p:nvPr/>
        </p:nvCxnSpPr>
        <p:spPr bwMode="auto">
          <a:xfrm>
            <a:off x="3094509" y="3718148"/>
            <a:ext cx="971550" cy="4651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6" name="Text Box 2085"/>
          <p:cNvSpPr txBox="1">
            <a:spLocks noChangeArrowheads="1"/>
          </p:cNvSpPr>
          <p:nvPr/>
        </p:nvSpPr>
        <p:spPr bwMode="auto">
          <a:xfrm>
            <a:off x="35496" y="605001"/>
            <a:ext cx="3124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The Hamiltonian cycle is obtained by </a:t>
            </a:r>
            <a:r>
              <a:rPr lang="en-US" altLang="he-IL" dirty="0" smtClean="0">
                <a:solidFill>
                  <a:srgbClr val="FF0000"/>
                </a:solidFill>
                <a:cs typeface="Times New Roman (Hebrew)" pitchFamily="26" charset="-79"/>
              </a:rPr>
              <a:t>shortcutting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 the walk: we jump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from one node to the next one in the preorder visit.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Due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to the triangle inequality,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each shortcut is cheaper than the </a:t>
            </a:r>
            <a:r>
              <a:rPr lang="en-US" altLang="he-IL" dirty="0" err="1" smtClean="0">
                <a:solidFill>
                  <a:schemeClr val="tx1"/>
                </a:solidFill>
                <a:cs typeface="Times New Roman (Hebrew)" pitchFamily="26" charset="-79"/>
              </a:rPr>
              <a:t>subpath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 it replaces, and so the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H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amiltonian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cycle is not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worse than the preorder walk.</a:t>
            </a:r>
            <a:endParaRPr lang="en-US" altLang="he-IL" dirty="0">
              <a:solidFill>
                <a:schemeClr val="tx1"/>
              </a:solidFill>
              <a:cs typeface="Times New Roman (Hebrew)" pitchFamily="26" charset="-79"/>
            </a:endParaRPr>
          </a:p>
        </p:txBody>
      </p:sp>
      <p:cxnSp>
        <p:nvCxnSpPr>
          <p:cNvPr id="152614" name="AutoShape 2086"/>
          <p:cNvCxnSpPr>
            <a:cxnSpLocks noChangeShapeType="1"/>
            <a:stCxn id="27659" idx="7"/>
            <a:endCxn id="27660" idx="2"/>
          </p:cNvCxnSpPr>
          <p:nvPr/>
        </p:nvCxnSpPr>
        <p:spPr bwMode="auto">
          <a:xfrm>
            <a:off x="3627909" y="5250086"/>
            <a:ext cx="1504950" cy="68262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5" name="AutoShape 2087"/>
          <p:cNvCxnSpPr>
            <a:cxnSpLocks noChangeShapeType="1"/>
            <a:stCxn id="27660" idx="0"/>
            <a:endCxn id="27653" idx="2"/>
          </p:cNvCxnSpPr>
          <p:nvPr/>
        </p:nvCxnSpPr>
        <p:spPr bwMode="auto">
          <a:xfrm flipV="1">
            <a:off x="5370984" y="2651348"/>
            <a:ext cx="1895475" cy="24669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6" name="AutoShape 2088"/>
          <p:cNvCxnSpPr>
            <a:cxnSpLocks noChangeShapeType="1"/>
            <a:stCxn id="27661" idx="6"/>
            <a:endCxn id="27656" idx="7"/>
          </p:cNvCxnSpPr>
          <p:nvPr/>
        </p:nvCxnSpPr>
        <p:spPr bwMode="auto">
          <a:xfrm flipH="1" flipV="1">
            <a:off x="5380509" y="1668686"/>
            <a:ext cx="2438400" cy="3802062"/>
          </a:xfrm>
          <a:prstGeom prst="curvedConnector4">
            <a:avLst>
              <a:gd name="adj1" fmla="val -46616"/>
              <a:gd name="adj2" fmla="val 107222"/>
            </a:avLst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7" name="AutoShape 2089"/>
          <p:cNvCxnSpPr>
            <a:cxnSpLocks noChangeShapeType="1"/>
            <a:stCxn id="27654" idx="6"/>
            <a:endCxn id="27652" idx="4"/>
          </p:cNvCxnSpPr>
          <p:nvPr/>
        </p:nvCxnSpPr>
        <p:spPr bwMode="auto">
          <a:xfrm flipV="1">
            <a:off x="3094509" y="3079973"/>
            <a:ext cx="828675" cy="6381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8" name="AutoShape 2090"/>
          <p:cNvCxnSpPr>
            <a:cxnSpLocks noChangeShapeType="1"/>
            <a:stCxn id="27652" idx="4"/>
            <a:endCxn id="27655" idx="1"/>
          </p:cNvCxnSpPr>
          <p:nvPr/>
        </p:nvCxnSpPr>
        <p:spPr bwMode="auto">
          <a:xfrm>
            <a:off x="3923184" y="3079973"/>
            <a:ext cx="142875" cy="11033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19" name="AutoShape 2091"/>
          <p:cNvCxnSpPr>
            <a:cxnSpLocks noChangeShapeType="1"/>
            <a:stCxn id="27659" idx="7"/>
            <a:endCxn id="27655" idx="4"/>
          </p:cNvCxnSpPr>
          <p:nvPr/>
        </p:nvCxnSpPr>
        <p:spPr bwMode="auto">
          <a:xfrm flipV="1">
            <a:off x="3627909" y="4527773"/>
            <a:ext cx="600075" cy="7223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0" name="AutoShape 2092"/>
          <p:cNvCxnSpPr>
            <a:cxnSpLocks noChangeShapeType="1"/>
            <a:stCxn id="27655" idx="4"/>
            <a:endCxn id="27660" idx="2"/>
          </p:cNvCxnSpPr>
          <p:nvPr/>
        </p:nvCxnSpPr>
        <p:spPr bwMode="auto">
          <a:xfrm>
            <a:off x="4227984" y="4527773"/>
            <a:ext cx="904875" cy="7905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1" name="AutoShape 2093"/>
          <p:cNvCxnSpPr>
            <a:cxnSpLocks noChangeShapeType="1"/>
            <a:stCxn id="27660" idx="0"/>
            <a:endCxn id="27655" idx="6"/>
          </p:cNvCxnSpPr>
          <p:nvPr/>
        </p:nvCxnSpPr>
        <p:spPr bwMode="auto">
          <a:xfrm flipH="1" flipV="1">
            <a:off x="4466109" y="4327748"/>
            <a:ext cx="904875" cy="7905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2" name="AutoShape 2094"/>
          <p:cNvCxnSpPr>
            <a:cxnSpLocks noChangeShapeType="1"/>
            <a:stCxn id="27655" idx="7"/>
            <a:endCxn id="27652" idx="6"/>
          </p:cNvCxnSpPr>
          <p:nvPr/>
        </p:nvCxnSpPr>
        <p:spPr bwMode="auto">
          <a:xfrm flipH="1" flipV="1">
            <a:off x="4161309" y="2879948"/>
            <a:ext cx="228600" cy="1303338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3" name="AutoShape 2095"/>
          <p:cNvCxnSpPr>
            <a:cxnSpLocks noChangeShapeType="1"/>
            <a:stCxn id="27652" idx="6"/>
            <a:endCxn id="27656" idx="4"/>
          </p:cNvCxnSpPr>
          <p:nvPr/>
        </p:nvCxnSpPr>
        <p:spPr bwMode="auto">
          <a:xfrm flipV="1">
            <a:off x="4161309" y="2013173"/>
            <a:ext cx="1057275" cy="8667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4" name="AutoShape 2096"/>
          <p:cNvCxnSpPr>
            <a:cxnSpLocks noChangeShapeType="1"/>
            <a:stCxn id="27656" idx="5"/>
            <a:endCxn id="27653" idx="2"/>
          </p:cNvCxnSpPr>
          <p:nvPr/>
        </p:nvCxnSpPr>
        <p:spPr bwMode="auto">
          <a:xfrm>
            <a:off x="5380509" y="1957611"/>
            <a:ext cx="1885950" cy="693737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5" name="AutoShape 2097"/>
          <p:cNvCxnSpPr>
            <a:cxnSpLocks noChangeShapeType="1"/>
            <a:stCxn id="27661" idx="0"/>
            <a:endCxn id="27662" idx="6"/>
          </p:cNvCxnSpPr>
          <p:nvPr/>
        </p:nvCxnSpPr>
        <p:spPr bwMode="auto">
          <a:xfrm flipH="1" flipV="1">
            <a:off x="7056909" y="4632548"/>
            <a:ext cx="523875" cy="6381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6" name="AutoShape 2098"/>
          <p:cNvCxnSpPr>
            <a:cxnSpLocks noChangeShapeType="1"/>
            <a:stCxn id="27662" idx="6"/>
            <a:endCxn id="27653" idx="4"/>
          </p:cNvCxnSpPr>
          <p:nvPr/>
        </p:nvCxnSpPr>
        <p:spPr bwMode="auto">
          <a:xfrm flipV="1">
            <a:off x="7056909" y="2851373"/>
            <a:ext cx="447675" cy="1781175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627" name="AutoShape 2099"/>
          <p:cNvCxnSpPr>
            <a:cxnSpLocks noChangeShapeType="1"/>
            <a:stCxn id="27653" idx="0"/>
            <a:endCxn id="27656" idx="7"/>
          </p:cNvCxnSpPr>
          <p:nvPr/>
        </p:nvCxnSpPr>
        <p:spPr bwMode="auto">
          <a:xfrm flipH="1" flipV="1">
            <a:off x="5380509" y="1668686"/>
            <a:ext cx="2124075" cy="782637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2085"/>
          <p:cNvSpPr txBox="1">
            <a:spLocks noChangeArrowheads="1"/>
          </p:cNvSpPr>
          <p:nvPr/>
        </p:nvSpPr>
        <p:spPr bwMode="auto">
          <a:xfrm>
            <a:off x="381000" y="6198403"/>
            <a:ext cx="8511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  <a:sym typeface="Symbol"/>
              </a:rPr>
              <a:t>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w(HC</a:t>
            </a:r>
            <a:r>
              <a:rPr lang="en-US" altLang="he-IL" baseline="-25000" dirty="0" smtClean="0">
                <a:solidFill>
                  <a:schemeClr val="tx1"/>
                </a:solidFill>
                <a:cs typeface="Times New Roman (Hebrew)" pitchFamily="26" charset="-79"/>
              </a:rPr>
              <a:t>APX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) ≤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w(preorder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walk) =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2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w(MST) </a:t>
            </a:r>
            <a:r>
              <a:rPr lang="en-US" altLang="he-IL" dirty="0">
                <a:solidFill>
                  <a:schemeClr val="tx1"/>
                </a:solidFill>
                <a:cs typeface="Times New Roman (Hebrew)" pitchFamily="26" charset="-79"/>
              </a:rPr>
              <a:t>≤ 2 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w(HC</a:t>
            </a:r>
            <a:r>
              <a:rPr lang="en-US" altLang="he-IL" baseline="-25000" dirty="0" smtClean="0">
                <a:solidFill>
                  <a:schemeClr val="tx1"/>
                </a:solidFill>
                <a:cs typeface="Times New Roman (Hebrew)" pitchFamily="26" charset="-79"/>
              </a:rPr>
              <a:t>OPT</a:t>
            </a:r>
            <a:r>
              <a:rPr lang="en-US" altLang="he-IL" dirty="0" smtClean="0">
                <a:solidFill>
                  <a:schemeClr val="tx1"/>
                </a:solidFill>
                <a:cs typeface="Times New Roman (Hebrew)" pitchFamily="26" charset="-79"/>
              </a:rPr>
              <a:t>)</a:t>
            </a:r>
            <a:endParaRPr lang="en-US" altLang="he-IL" dirty="0">
              <a:solidFill>
                <a:schemeClr val="tx1"/>
              </a:solidFill>
              <a:cs typeface="Times New Roman (Hebrew)" pitchFamily="26" charset="-79"/>
            </a:endParaRPr>
          </a:p>
          <a:p>
            <a:endParaRPr lang="en-US" altLang="he-IL" dirty="0">
              <a:solidFill>
                <a:schemeClr val="tx1"/>
              </a:solidFill>
              <a:cs typeface="Times New Roman (Hebrew)" pitchFamily="26" charset="-79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34B3F-28CE-4904-8FA0-39585B16CB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4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Elenco </a:t>
            </a:r>
            <a:r>
              <a:rPr lang="it-IT" sz="3600" dirty="0" smtClean="0"/>
              <a:t>tesine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mic Sans MS" pitchFamily="66" charset="0"/>
              </a:rPr>
              <a:t>Il </a:t>
            </a:r>
            <a:r>
              <a:rPr lang="en-US" sz="3200" dirty="0" err="1">
                <a:latin typeface="Comic Sans MS" pitchFamily="66" charset="0"/>
              </a:rPr>
              <a:t>problema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dell’arresto</a:t>
            </a:r>
            <a:endParaRPr lang="en-US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La </a:t>
            </a:r>
            <a:r>
              <a:rPr lang="en-US" sz="3200" dirty="0" err="1">
                <a:latin typeface="Comic Sans MS" pitchFamily="66" charset="0"/>
              </a:rPr>
              <a:t>notazione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asintotica</a:t>
            </a:r>
            <a:r>
              <a:rPr lang="en-US" sz="3200" dirty="0">
                <a:latin typeface="Comic Sans MS" pitchFamily="66" charset="0"/>
              </a:rPr>
              <a:t>: </a:t>
            </a:r>
            <a:r>
              <a:rPr lang="en-US" sz="3200" dirty="0" err="1">
                <a:latin typeface="Comic Sans MS" pitchFamily="66" charset="0"/>
              </a:rPr>
              <a:t>classi</a:t>
            </a:r>
            <a:r>
              <a:rPr lang="en-US" sz="3200" dirty="0">
                <a:latin typeface="Comic Sans MS" pitchFamily="66" charset="0"/>
              </a:rPr>
              <a:t> O, </a:t>
            </a:r>
            <a:r>
              <a:rPr lang="el-GR" sz="3200" dirty="0">
                <a:latin typeface="Comic Sans MS" pitchFamily="66" charset="0"/>
              </a:rPr>
              <a:t>Ω</a:t>
            </a:r>
            <a:r>
              <a:rPr lang="it-IT" sz="3200" dirty="0">
                <a:latin typeface="Comic Sans MS" pitchFamily="66" charset="0"/>
              </a:rPr>
              <a:t> e </a:t>
            </a:r>
            <a:r>
              <a:rPr lang="el-GR" sz="3200" dirty="0" smtClean="0">
                <a:latin typeface="Comic Sans MS" pitchFamily="66" charset="0"/>
              </a:rPr>
              <a:t>Θ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omic Sans MS" pitchFamily="66" charset="0"/>
              </a:rPr>
              <a:t>Classi P, NP e </a:t>
            </a:r>
            <a:r>
              <a:rPr lang="it-IT" sz="3200" dirty="0" err="1" smtClean="0">
                <a:latin typeface="Comic Sans MS" pitchFamily="66" charset="0"/>
              </a:rPr>
              <a:t>ExpTime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 smtClean="0">
                <a:latin typeface="Comic Sans MS" pitchFamily="66" charset="0"/>
              </a:rPr>
              <a:t>Algoritmi di ordinamento elementari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omic Sans MS" pitchFamily="66" charset="0"/>
              </a:rPr>
              <a:t>Lower </a:t>
            </a:r>
            <a:r>
              <a:rPr lang="it-IT" sz="3200" dirty="0" err="1">
                <a:latin typeface="Comic Sans MS" pitchFamily="66" charset="0"/>
              </a:rPr>
              <a:t>bound</a:t>
            </a:r>
            <a:r>
              <a:rPr lang="it-IT" sz="3200" dirty="0">
                <a:latin typeface="Comic Sans MS" pitchFamily="66" charset="0"/>
              </a:rPr>
              <a:t> problema </a:t>
            </a:r>
            <a:r>
              <a:rPr lang="it-IT" sz="3200" dirty="0" smtClean="0">
                <a:latin typeface="Comic Sans MS" pitchFamily="66" charset="0"/>
              </a:rPr>
              <a:t>dell’ordinamento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omic Sans MS" pitchFamily="66" charset="0"/>
              </a:rPr>
              <a:t>Merge </a:t>
            </a:r>
            <a:r>
              <a:rPr lang="it-IT" sz="3200" dirty="0" err="1" smtClean="0">
                <a:latin typeface="Comic Sans MS" pitchFamily="66" charset="0"/>
              </a:rPr>
              <a:t>sort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omic Sans MS" pitchFamily="66" charset="0"/>
              </a:rPr>
              <a:t>Ricerca sequenziale e </a:t>
            </a:r>
            <a:r>
              <a:rPr lang="it-IT" sz="3200" dirty="0" smtClean="0">
                <a:latin typeface="Comic Sans MS" pitchFamily="66" charset="0"/>
              </a:rPr>
              <a:t>binaria</a:t>
            </a:r>
            <a:endParaRPr lang="it-IT" sz="3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omic Sans MS" pitchFamily="66" charset="0"/>
              </a:rPr>
              <a:t>Il problema del cammino </a:t>
            </a:r>
            <a:r>
              <a:rPr lang="it-IT" sz="3200" dirty="0" smtClean="0">
                <a:latin typeface="Comic Sans MS" pitchFamily="66" charset="0"/>
              </a:rPr>
              <a:t>minimo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 smtClean="0">
                <a:latin typeface="Comic Sans MS" pitchFamily="66" charset="0"/>
              </a:rPr>
              <a:t>Algoritmo di 2-approssimazione per il </a:t>
            </a:r>
            <a:r>
              <a:rPr lang="it-IT" sz="3200" smtClean="0">
                <a:latin typeface="Comic Sans MS" pitchFamily="66" charset="0"/>
              </a:rPr>
              <a:t>TSP metrico</a:t>
            </a:r>
            <a:endParaRPr lang="it-IT" sz="3200" dirty="0">
              <a:latin typeface="Comic Sans MS" pitchFamily="66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03B70-0C27-41C5-BDDC-B296E2F388E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da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dollari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College de France 20100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5868144" cy="4423224"/>
          </a:xfrm>
          <a:prstGeom prst="rect">
            <a:avLst/>
          </a:prstGeom>
          <a:noFill/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24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marzo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2000,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Collège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de France,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Parigi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7" y="5229200"/>
            <a:ext cx="5832647" cy="1283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Fondazione</a:t>
            </a:r>
            <a:r>
              <a:rPr lang="en-US" sz="2000" dirty="0" smtClean="0">
                <a:latin typeface="Comic Sans MS" pitchFamily="66" charset="0"/>
              </a:rPr>
              <a:t> Clay </a:t>
            </a:r>
            <a:r>
              <a:rPr lang="en-US" sz="2000" dirty="0" err="1" smtClean="0">
                <a:latin typeface="Comic Sans MS" pitchFamily="66" charset="0"/>
              </a:rPr>
              <a:t>mette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palio</a:t>
            </a:r>
            <a:r>
              <a:rPr lang="en-US" sz="2000" dirty="0" smtClean="0">
                <a:latin typeface="Comic Sans MS" pitchFamily="66" charset="0"/>
              </a:rPr>
              <a:t> 7 </a:t>
            </a:r>
            <a:r>
              <a:rPr lang="en-US" sz="2000" dirty="0" err="1" smtClean="0">
                <a:latin typeface="Comic Sans MS" pitchFamily="66" charset="0"/>
              </a:rPr>
              <a:t>premi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milione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dollari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l’uno</a:t>
            </a:r>
            <a:r>
              <a:rPr lang="en-US" sz="2000" dirty="0" smtClean="0">
                <a:latin typeface="Comic Sans MS" pitchFamily="66" charset="0"/>
              </a:rPr>
              <a:t> per la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quelli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matematici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importanti</a:t>
            </a:r>
            <a:r>
              <a:rPr lang="en-US" sz="2000" dirty="0" smtClean="0">
                <a:latin typeface="Comic Sans MS" pitchFamily="66" charset="0"/>
              </a:rPr>
              <a:t> del </a:t>
            </a:r>
            <a:r>
              <a:rPr lang="en-US" sz="2000" dirty="0" err="1" smtClean="0">
                <a:latin typeface="Comic Sans MS" pitchFamily="66" charset="0"/>
              </a:rPr>
              <a:t>nuovo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millennio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 rot="10800000">
            <a:off x="6084168" y="1340768"/>
            <a:ext cx="2736304" cy="367240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5987772" y="836712"/>
            <a:ext cx="276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del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millennio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84168" y="2026583"/>
            <a:ext cx="26981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Hodge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Poincaré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Ipotesi di </a:t>
            </a:r>
            <a:r>
              <a:rPr lang="it-IT" sz="1600" dirty="0" err="1" smtClean="0">
                <a:latin typeface="Comic Sans MS" pitchFamily="66" charset="0"/>
              </a:rPr>
              <a:t>Riemann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Teoria quantistica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smtClean="0">
                <a:latin typeface="Comic Sans MS" pitchFamily="66" charset="0"/>
              </a:rPr>
              <a:t>di </a:t>
            </a:r>
            <a:r>
              <a:rPr lang="it-IT" sz="1600" dirty="0" err="1" smtClean="0">
                <a:latin typeface="Comic Sans MS" pitchFamily="66" charset="0"/>
              </a:rPr>
              <a:t>Yang-Mills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Equazioni di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err="1" smtClean="0">
                <a:latin typeface="Comic Sans MS" pitchFamily="66" charset="0"/>
              </a:rPr>
              <a:t>Navier-Stokes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en-US" sz="1600" b="1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1600" b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1600" b="1" dirty="0" smtClean="0">
                <a:solidFill>
                  <a:srgbClr val="3366FF"/>
                </a:solidFill>
                <a:latin typeface="Comic Sans MS" pitchFamily="66" charset="0"/>
              </a:rPr>
              <a:t> NP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Birch</a:t>
            </a:r>
            <a:r>
              <a:rPr lang="it-IT" sz="1600" dirty="0" smtClean="0">
                <a:latin typeface="Comic Sans MS" pitchFamily="66" charset="0"/>
              </a:rPr>
              <a:t>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smtClean="0">
                <a:latin typeface="Comic Sans MS" pitchFamily="66" charset="0"/>
              </a:rPr>
              <a:t>e </a:t>
            </a:r>
            <a:r>
              <a:rPr lang="it-IT" sz="1600" dirty="0" err="1" smtClean="0">
                <a:latin typeface="Comic Sans MS" pitchFamily="66" charset="0"/>
              </a:rPr>
              <a:t>Swinnerton-Dyer</a:t>
            </a:r>
            <a:r>
              <a:rPr lang="en-US" sz="1600" dirty="0" err="1" smtClean="0">
                <a:latin typeface="Comic Sans MS" pitchFamily="66" charset="0"/>
              </a:rPr>
              <a:t>asd</a:t>
            </a:r>
            <a:endParaRPr lang="en-US" sz="1600" dirty="0" smtClean="0">
              <a:latin typeface="Comic Sans MS" pitchFamily="66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6166809" y="2442154"/>
            <a:ext cx="26642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426987" y="2533689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Comic Sans MS" pitchFamily="66" charset="0"/>
              </a:rPr>
              <a:t>risolto</a:t>
            </a:r>
            <a:endParaRPr lang="en-US" sz="1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28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formulazione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dall’aspetto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innocuo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25765" y="162880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date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 e,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1628800"/>
            <a:ext cx="5756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la </a:t>
            </a:r>
            <a:r>
              <a:rPr lang="en-US" sz="2000" dirty="0" err="1" smtClean="0">
                <a:latin typeface="Comic Sans MS" pitchFamily="66" charset="0"/>
              </a:rPr>
              <a:t>distanza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50185" y="1999473"/>
            <a:ext cx="755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trovare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tour</a:t>
            </a:r>
            <a:r>
              <a:rPr lang="en-US" sz="2000" dirty="0" smtClean="0">
                <a:latin typeface="Comic Sans MS" pitchFamily="66" charset="0"/>
              </a:rPr>
              <a:t> (un </a:t>
            </a:r>
            <a:r>
              <a:rPr lang="en-US" sz="2000" dirty="0" err="1" smtClean="0">
                <a:latin typeface="Comic Sans MS" pitchFamily="66" charset="0"/>
              </a:rPr>
              <a:t>cammino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ciclico</a:t>
            </a:r>
            <a:r>
              <a:rPr lang="en-US" sz="2000" dirty="0" smtClean="0">
                <a:latin typeface="Comic Sans MS" pitchFamily="66" charset="0"/>
              </a:rPr>
              <a:t>) di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lunghezza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minima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passa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tutte</a:t>
            </a:r>
            <a:r>
              <a:rPr lang="en-US" sz="2000" dirty="0" smtClean="0">
                <a:latin typeface="Comic Sans MS" pitchFamily="66" charset="0"/>
              </a:rPr>
              <a:t> le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anche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noto</a:t>
            </a:r>
            <a:r>
              <a:rPr lang="en-US" sz="2000" dirty="0" smtClean="0">
                <a:latin typeface="Comic Sans MS" pitchFamily="66" charset="0"/>
              </a:rPr>
              <a:t> come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cheapest Hamiltonian cycle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4754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problema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del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commesso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viaggiatore</a:t>
            </a:r>
            <a:r>
              <a:rPr lang="en-US" sz="2000" dirty="0" smtClean="0">
                <a:latin typeface="Comic Sans MS" pitchFamily="66" charset="0"/>
              </a:rPr>
              <a:t>: </a:t>
            </a:r>
          </a:p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latin typeface="Comic Sans MS" pitchFamily="66" charset="0"/>
              </a:rPr>
              <a:t>travelling salesman problem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62215" y="4693245"/>
            <a:ext cx="615745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domanda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1.000.000: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mic Sans MS" pitchFamily="66" charset="0"/>
              </a:rPr>
              <a:t>polinomiale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TSP?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62302" y="5673442"/>
            <a:ext cx="4735592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domanda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0,01: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TSP?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3020759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it-IT" dirty="0" smtClean="0">
                <a:latin typeface="Comic Sans MS" pitchFamily="66" charset="0"/>
              </a:rPr>
              <a:t>Si noti come tale problema ricada tra quelli di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ottimizzazione </a:t>
            </a:r>
          </a:p>
          <a:p>
            <a:pPr marL="400050" lvl="1" indent="0">
              <a:buNone/>
            </a:pPr>
            <a:r>
              <a:rPr lang="it-IT" dirty="0">
                <a:latin typeface="Comic Sans MS" pitchFamily="66" charset="0"/>
              </a:rPr>
              <a:t>– Richiedono di restituire la </a:t>
            </a:r>
            <a:r>
              <a:rPr lang="it-IT" dirty="0">
                <a:solidFill>
                  <a:srgbClr val="3366FF"/>
                </a:solidFill>
                <a:latin typeface="Comic Sans MS" pitchFamily="66" charset="0"/>
              </a:rPr>
              <a:t>soluzione migliore </a:t>
            </a:r>
            <a:r>
              <a:rPr lang="it-IT" dirty="0">
                <a:latin typeface="Comic Sans MS" pitchFamily="66" charset="0"/>
              </a:rPr>
              <a:t>(rispetto ad un prefissato criterio) tra tutte quelle possibili. Ad esempio trovare il cammino di lunghezza minima fra due nodi di un grafo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28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formulazione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dall’aspetto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innocuo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4084773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semplice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1412776"/>
            <a:ext cx="7056784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enumera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tutti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possibili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tour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fra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città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misurando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lunghezza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ciascuno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memorizzando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quello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più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breve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via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via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osservato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907704" y="2740858"/>
            <a:ext cx="3744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è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efficiente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907704" y="3063212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quanti</a:t>
            </a:r>
            <a:r>
              <a:rPr lang="en-US" sz="2000" dirty="0" smtClean="0">
                <a:latin typeface="Comic Sans MS" pitchFamily="66" charset="0"/>
              </a:rPr>
              <a:t> tour </a:t>
            </a:r>
            <a:r>
              <a:rPr lang="en-US" sz="2000" dirty="0" err="1" smtClean="0">
                <a:latin typeface="Comic Sans MS" pitchFamily="66" charset="0"/>
              </a:rPr>
              <a:t>possibili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2339752" y="342900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#tour: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-2)(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-3)… 3 2 1=(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-1)!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683568" y="3892986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Ad </a:t>
            </a:r>
            <a:r>
              <a:rPr lang="en-US" sz="2000" dirty="0" err="1" smtClean="0">
                <a:latin typeface="Comic Sans MS" pitchFamily="66" charset="0"/>
              </a:rPr>
              <a:t>esempio</a:t>
            </a:r>
            <a:r>
              <a:rPr lang="en-US" sz="2000" dirty="0" smtClean="0">
                <a:latin typeface="Comic Sans MS" pitchFamily="66" charset="0"/>
              </a:rPr>
              <a:t>, 52! </a:t>
            </a:r>
            <a:r>
              <a:rPr lang="en-US" sz="2000" dirty="0" err="1" smtClean="0">
                <a:latin typeface="Comic Sans MS" pitchFamily="66" charset="0"/>
              </a:rPr>
              <a:t>fattoriale</a:t>
            </a:r>
            <a:r>
              <a:rPr lang="en-US" sz="2000" dirty="0" smtClean="0">
                <a:latin typeface="Comic Sans MS" pitchFamily="66" charset="0"/>
              </a:rPr>
              <a:t> è: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1691680" y="4653136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in </a:t>
            </a:r>
            <a:r>
              <a:rPr lang="en-US" sz="2000" dirty="0" err="1" smtClean="0">
                <a:latin typeface="Comic Sans MS" pitchFamily="66" charset="0"/>
              </a:rPr>
              <a:t>milionesimi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secondo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5000 </a:t>
            </a:r>
            <a:r>
              <a:rPr lang="en-US" sz="2000" dirty="0" err="1" smtClean="0">
                <a:latin typeface="Comic Sans MS" pitchFamily="66" charset="0"/>
              </a:rPr>
              <a:t>miliardi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volte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dell’età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dell’universo</a:t>
            </a:r>
            <a:r>
              <a:rPr lang="en-US" sz="2000" dirty="0" smtClean="0">
                <a:latin typeface="Comic Sans MS" pitchFamily="66" charset="0"/>
              </a:rPr>
              <a:t>!!!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35496" y="4397042"/>
            <a:ext cx="910850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Comic Sans MS" pitchFamily="66" charset="0"/>
              </a:rPr>
              <a:t>80.658.175.170.943.878.571.660.636.856.403.766.975.289.505.440.883.277.824.000.000.000.000</a:t>
            </a:r>
            <a:endParaRPr lang="en-US" sz="15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5549170"/>
            <a:ext cx="7848872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Effettivamente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può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dimostrare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NP-hard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ovvero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versione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decisionale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NP-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completa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quindi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congettura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non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esistenza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risolutivi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polinomiali</a:t>
            </a:r>
            <a:endParaRPr lang="en-US" sz="2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940658"/>
            <a:ext cx="7776864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certo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come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quello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proposto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 Ma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polinomiale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è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? Ed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è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1520" y="2361074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efficiente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polinomiale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 smtClean="0">
                <a:latin typeface="Comic Sans MS" pitchFamily="66" charset="0"/>
                <a:sym typeface="Symbol"/>
              </a:rPr>
              <a:t>100</a:t>
            </a:r>
            <a:r>
              <a:rPr lang="en-US" sz="2000" dirty="0" smtClean="0">
                <a:latin typeface="Comic Sans MS" pitchFamily="66" charset="0"/>
                <a:sym typeface="Symbol"/>
              </a:rPr>
              <a:t>)?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51520" y="3225170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(non </a:t>
            </a:r>
            <a:r>
              <a:rPr lang="en-US" sz="2000" dirty="0" err="1" smtClean="0">
                <a:latin typeface="Comic Sans MS" pitchFamily="66" charset="0"/>
              </a:rPr>
              <a:t>polinomiale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 smtClean="0">
                <a:latin typeface="Comic Sans MS" pitchFamily="66" charset="0"/>
                <a:sym typeface="Symbol"/>
              </a:rPr>
              <a:t>1+0.0001 log </a:t>
            </a:r>
            <a:r>
              <a:rPr lang="en-US" sz="20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dirty="0" smtClean="0">
                <a:latin typeface="Comic Sans MS" pitchFamily="66" charset="0"/>
                <a:sym typeface="Symbol"/>
              </a:rPr>
              <a:t>)?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7020272" y="2535287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…no!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7020272" y="3356992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…no!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51520" y="4737338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esistono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tendono</a:t>
            </a:r>
            <a:r>
              <a:rPr lang="en-US" sz="2000" dirty="0" smtClean="0">
                <a:latin typeface="Comic Sans MS" pitchFamily="66" charset="0"/>
              </a:rPr>
              <a:t> ad </a:t>
            </a:r>
            <a:r>
              <a:rPr lang="en-US" sz="2000" dirty="0" err="1" smtClean="0">
                <a:latin typeface="Comic Sans MS" pitchFamily="66" charset="0"/>
              </a:rPr>
              <a:t>avere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</a:t>
            </a:r>
            <a:r>
              <a:rPr lang="en-US" sz="2000" dirty="0" smtClean="0">
                <a:latin typeface="Comic Sans MS" pitchFamily="66" charset="0"/>
              </a:rPr>
              <a:t> “</a:t>
            </a:r>
            <a:r>
              <a:rPr lang="en-US" sz="2000" dirty="0" err="1" smtClean="0">
                <a:latin typeface="Comic Sans MS" pitchFamily="66" charset="0"/>
              </a:rPr>
              <a:t>ragionevoli</a:t>
            </a:r>
            <a:r>
              <a:rPr lang="en-US" sz="2000" dirty="0" smtClean="0">
                <a:latin typeface="Comic Sans MS" pitchFamily="66" charset="0"/>
              </a:rPr>
              <a:t>”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51520" y="5529426"/>
            <a:ext cx="62646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quali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conoscono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tendono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davvero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difficili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pratica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601670" y="4205119"/>
            <a:ext cx="565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…ma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nella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pratica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distinzione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funziona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!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Efficiente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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Polinomiale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?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4" descr="kleinberg_02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73" y="2780928"/>
            <a:ext cx="875665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473" y="125760"/>
            <a:ext cx="8891023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Crescita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polinomiale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crescita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esponenziale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1216" y="1412776"/>
            <a:ext cx="7283152" cy="7486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 </a:t>
            </a:r>
            <a:r>
              <a:rPr lang="en-US" dirty="0" err="1" smtClean="0">
                <a:latin typeface="Comic Sans MS" pitchFamily="66" charset="0"/>
              </a:rPr>
              <a:t>effetti</a:t>
            </a:r>
            <a:r>
              <a:rPr lang="en-US" dirty="0" smtClean="0">
                <a:latin typeface="Comic Sans MS" pitchFamily="66" charset="0"/>
              </a:rPr>
              <a:t>, la </a:t>
            </a:r>
            <a:r>
              <a:rPr lang="en-US" dirty="0" err="1" smtClean="0">
                <a:latin typeface="Comic Sans MS" pitchFamily="66" charset="0"/>
              </a:rPr>
              <a:t>differenza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complessità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polinomiale</a:t>
            </a:r>
            <a:r>
              <a:rPr lang="en-US" dirty="0" smtClean="0">
                <a:latin typeface="Comic Sans MS" pitchFamily="66" charset="0"/>
              </a:rPr>
              <a:t> e non </a:t>
            </a:r>
            <a:r>
              <a:rPr lang="en-US" dirty="0" err="1" smtClean="0">
                <a:latin typeface="Comic Sans MS" pitchFamily="66" charset="0"/>
              </a:rPr>
              <a:t>polinomiale</a:t>
            </a:r>
            <a:r>
              <a:rPr lang="en-US" dirty="0" smtClean="0">
                <a:latin typeface="Comic Sans MS" pitchFamily="66" charset="0"/>
              </a:rPr>
              <a:t> è </a:t>
            </a:r>
            <a:r>
              <a:rPr lang="en-US" dirty="0" err="1" smtClean="0">
                <a:latin typeface="Comic Sans MS" pitchFamily="66" charset="0"/>
              </a:rPr>
              <a:t>davvero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enorme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67744" y="2623338"/>
            <a:ext cx="6624736" cy="1224136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483767" y="2226130"/>
            <a:ext cx="641835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Tempi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esecuzione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differenti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algorimi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istanze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dimensione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crescente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processore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eseguire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istruzioni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alto </a:t>
            </a:r>
            <a:r>
              <a:rPr lang="en-US" dirty="0" err="1" smtClean="0">
                <a:latin typeface="Comic Sans MS" pitchFamily="66" charset="0"/>
              </a:rPr>
              <a:t>livello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al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secondo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r>
              <a:rPr lang="en-US" dirty="0" err="1" smtClean="0">
                <a:latin typeface="Comic Sans MS" pitchFamily="66" charset="0"/>
              </a:rPr>
              <a:t>L’indicazione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very long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indica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tempo di </a:t>
            </a:r>
            <a:r>
              <a:rPr lang="en-US" dirty="0" err="1" smtClean="0">
                <a:latin typeface="Comic Sans MS" pitchFamily="66" charset="0"/>
              </a:rPr>
              <a:t>calcolo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supera</a:t>
            </a:r>
            <a:r>
              <a:rPr lang="en-US" dirty="0" smtClean="0">
                <a:latin typeface="Comic Sans MS" pitchFamily="66" charset="0"/>
              </a:rPr>
              <a:t> 10</a:t>
            </a:r>
            <a:r>
              <a:rPr lang="en-US" baseline="30000" dirty="0" smtClean="0">
                <a:latin typeface="Comic Sans MS" pitchFamily="66" charset="0"/>
              </a:rPr>
              <a:t>25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Sole </a:t>
            </a:r>
            <a:r>
              <a:rPr lang="en-US" dirty="0" err="1" smtClean="0">
                <a:latin typeface="Comic Sans MS" pitchFamily="66" charset="0"/>
              </a:rPr>
              <a:t>dovrebbe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spegnersi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tra</a:t>
            </a:r>
            <a:r>
              <a:rPr lang="en-US" dirty="0" smtClean="0">
                <a:latin typeface="Comic Sans MS" pitchFamily="66" charset="0"/>
              </a:rPr>
              <a:t> 5·10</a:t>
            </a:r>
            <a:r>
              <a:rPr lang="en-US" baseline="30000" dirty="0" smtClean="0">
                <a:latin typeface="Comic Sans MS" pitchFamily="66" charset="0"/>
              </a:rPr>
              <a:t>9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anni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g-design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28895</TotalTime>
  <Words>2241</Words>
  <Application>Microsoft Office PowerPoint</Application>
  <PresentationFormat>Presentazione su schermo (4:3)</PresentationFormat>
  <Paragraphs>306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Tema di Office</vt:lpstr>
      <vt:lpstr>1_Tema di Office</vt:lpstr>
      <vt:lpstr>alg-design</vt:lpstr>
      <vt:lpstr>2ott03</vt:lpstr>
      <vt:lpstr>2_Tema di Office</vt:lpstr>
      <vt:lpstr>Didattica e Fondamenti degli algoritmi e della calcolabilità  Ottava giornata: Il problema dei cammini minimi su grafi. Risolvere (efficientemente) un problema non in P: Algoritmo di 2-approssimazione per Metric Travelling Salesman Problem </vt:lpstr>
      <vt:lpstr>Richiamo: gerarchia delle classi</vt:lpstr>
      <vt:lpstr>Richiamo: inclusioni proprie?</vt:lpstr>
      <vt:lpstr>P vs NP: il problema da un milione di dollari </vt:lpstr>
      <vt:lpstr>24 marzo 2000, Collège de France, Parigi</vt:lpstr>
      <vt:lpstr>P vs NP: una formulazione dall’aspetto innocuo</vt:lpstr>
      <vt:lpstr>P vs NP: una formulazione dall’aspetto innocuo</vt:lpstr>
      <vt:lpstr>Efficiente  Polinomiale?</vt:lpstr>
      <vt:lpstr>Crescita polinomiale vs crescita esponenziale</vt:lpstr>
      <vt:lpstr>Alcuni problemi facili  (che ammettono un algoritmo polinomiale) </vt:lpstr>
      <vt:lpstr>Presentazione standard di PowerPoint</vt:lpstr>
      <vt:lpstr>Presentazione standard di PowerPoint</vt:lpstr>
      <vt:lpstr>Presentazione standard di PowerPoint</vt:lpstr>
      <vt:lpstr>Torniamo al problema dei 7 ponti…</vt:lpstr>
      <vt:lpstr>Soluzione al problema dei 7 ponti</vt:lpstr>
      <vt:lpstr>Un problema molto importante su grafi:  il cammino minimo tra due nodi</vt:lpstr>
      <vt:lpstr>Presentazione standard di PowerPoint</vt:lpstr>
      <vt:lpstr> Un esempio banale: Fibonacci3 </vt:lpstr>
      <vt:lpstr>Presentazione standard di PowerPoint</vt:lpstr>
      <vt:lpstr>Presentazione standard di PowerPoint</vt:lpstr>
      <vt:lpstr>Presentazione standard di PowerPoint</vt:lpstr>
      <vt:lpstr>Risolvere in modo approssimato un problema in NP </vt:lpstr>
      <vt:lpstr>Algoritmi approssimati</vt:lpstr>
      <vt:lpstr>Approssimazione</vt:lpstr>
      <vt:lpstr>TSP is very very hard</vt:lpstr>
      <vt:lpstr>The Triangle Inequality</vt:lpstr>
      <vt:lpstr>A 2-approximation algorithm</vt:lpstr>
      <vt:lpstr>Minimum Spanning Tree</vt:lpstr>
      <vt:lpstr>Minimum Spanning Tree</vt:lpstr>
      <vt:lpstr>Proof and Analysis (1)</vt:lpstr>
      <vt:lpstr>Proof and Analysis (2)</vt:lpstr>
      <vt:lpstr>Proof and Analysis (3)</vt:lpstr>
      <vt:lpstr>Elenco tesine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Guido</cp:lastModifiedBy>
  <cp:revision>541</cp:revision>
  <dcterms:created xsi:type="dcterms:W3CDTF">2013-03-05T17:51:33Z</dcterms:created>
  <dcterms:modified xsi:type="dcterms:W3CDTF">2015-04-23T10:30:29Z</dcterms:modified>
</cp:coreProperties>
</file>